
<file path=[Content_Types].xml><?xml version="1.0" encoding="utf-8"?>
<Types xmlns="http://schemas.openxmlformats.org/package/2006/content-types">
  <Override PartName="/ppt/slides/slide47.xml" ContentType="application/vnd.openxmlformats-officedocument.presentationml.slide+xml"/>
  <Override PartName="/ppt/theme/theme5.xml" ContentType="application/vnd.openxmlformats-officedocument.them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22.xml" ContentType="application/vnd.openxmlformats-officedocument.presentationml.slideMaster+xml"/>
  <Override PartName="/ppt/slideLayouts/slideLayout225.xml" ContentType="application/vnd.openxmlformats-officedocument.presentationml.slideLayout+xml"/>
  <Override PartName="/ppt/notesSlides/notesSlide30.xml" ContentType="application/vnd.openxmlformats-officedocument.presentationml.notesSlide+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14.xml" ContentType="application/vnd.openxmlformats-officedocument.presentationml.slideLayout+xml"/>
  <Override PartName="/ppt/theme/theme21.xml" ContentType="application/vnd.openxmlformats-officedocument.theme+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theme/theme23.xml" ContentType="application/vnd.openxmlformats-officedocument.them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notesSlides/notesSlide48.xml" ContentType="application/vnd.openxmlformats-officedocument.presentationml.notesSlide+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notesSlides/notesSlide51.xml" ContentType="application/vnd.openxmlformats-officedocument.presentationml.notesSlide+xml"/>
  <Override PartName="/ppt/slideMasters/slideMaster21.xml" ContentType="application/vnd.openxmlformats-officedocument.presentationml.slideMaster+xml"/>
  <Override PartName="/ppt/slideLayouts/slideLayout224.xml" ContentType="application/vnd.openxmlformats-officedocument.presentationml.slideLayout+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notesSlides/notesSlide6.xml" ContentType="application/vnd.openxmlformats-officedocument.presentationml.notes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notesSlides/notesSlide23.xml" ContentType="application/vnd.openxmlformats-officedocument.presentationml.notesSlide+xml"/>
  <Override PartName="/ppt/theme/theme14.xml" ContentType="application/vnd.openxmlformats-officedocument.theme+xml"/>
  <Override PartName="/ppt/notesSlides/notesSlide12.xml" ContentType="application/vnd.openxmlformats-officedocument.presentationml.notesSlide+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theme/theme22.xml" ContentType="application/vnd.openxmlformats-officedocument.theme+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notesSlides/notesSlide47.xml" ContentType="application/vnd.openxmlformats-officedocument.presentationml.notesSlide+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206.xml" ContentType="application/vnd.openxmlformats-officedocument.presentationml.slideLayout+xml"/>
  <Override PartName="/ppt/notesSlides/notesSlide11.xml" ContentType="application/vnd.openxmlformats-officedocument.presentationml.notesSlide+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notesSlides/notesSlide49.xml" ContentType="application/vnd.openxmlformats-officedocument.presentationml.notesSlide+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236.xml" ContentType="application/vnd.openxmlformats-officedocument.presentationml.slideLayout+xml"/>
  <Override PartName="/ppt/notesSlides/notesSlide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 id="2147483658" r:id="rId6"/>
    <p:sldMasterId id="2147483659" r:id="rId7"/>
    <p:sldMasterId id="2147483660" r:id="rId8"/>
    <p:sldMasterId id="2147483661" r:id="rId9"/>
    <p:sldMasterId id="2147483662" r:id="rId10"/>
    <p:sldMasterId id="2147483663" r:id="rId11"/>
    <p:sldMasterId id="2147483664" r:id="rId12"/>
    <p:sldMasterId id="2147483665" r:id="rId13"/>
    <p:sldMasterId id="2147483666" r:id="rId14"/>
    <p:sldMasterId id="2147483667" r:id="rId15"/>
    <p:sldMasterId id="2147483668" r:id="rId16"/>
    <p:sldMasterId id="2147483669" r:id="rId17"/>
    <p:sldMasterId id="2147483670" r:id="rId18"/>
    <p:sldMasterId id="2147483671" r:id="rId19"/>
    <p:sldMasterId id="2147483672" r:id="rId20"/>
    <p:sldMasterId id="2147483673" r:id="rId21"/>
    <p:sldMasterId id="2147483674" r:id="rId22"/>
  </p:sldMasterIdLst>
  <p:notesMasterIdLst>
    <p:notesMasterId r:id="rId80"/>
  </p:notesMasterIdLst>
  <p:sldIdLst>
    <p:sldId id="335" r:id="rId23"/>
    <p:sldId id="258" r:id="rId24"/>
    <p:sldId id="259" r:id="rId25"/>
    <p:sldId id="263" r:id="rId26"/>
    <p:sldId id="264" r:id="rId27"/>
    <p:sldId id="265" r:id="rId28"/>
    <p:sldId id="266" r:id="rId29"/>
    <p:sldId id="267" r:id="rId30"/>
    <p:sldId id="268" r:id="rId31"/>
    <p:sldId id="269" r:id="rId32"/>
    <p:sldId id="322" r:id="rId33"/>
    <p:sldId id="273" r:id="rId34"/>
    <p:sldId id="274" r:id="rId35"/>
    <p:sldId id="323" r:id="rId36"/>
    <p:sldId id="280" r:id="rId37"/>
    <p:sldId id="281" r:id="rId38"/>
    <p:sldId id="282" r:id="rId39"/>
    <p:sldId id="277" r:id="rId40"/>
    <p:sldId id="278" r:id="rId41"/>
    <p:sldId id="283" r:id="rId42"/>
    <p:sldId id="284" r:id="rId43"/>
    <p:sldId id="324" r:id="rId44"/>
    <p:sldId id="325" r:id="rId45"/>
    <p:sldId id="326" r:id="rId46"/>
    <p:sldId id="327" r:id="rId47"/>
    <p:sldId id="328" r:id="rId48"/>
    <p:sldId id="287" r:id="rId49"/>
    <p:sldId id="288" r:id="rId50"/>
    <p:sldId id="289" r:id="rId51"/>
    <p:sldId id="290" r:id="rId52"/>
    <p:sldId id="291" r:id="rId53"/>
    <p:sldId id="292" r:id="rId54"/>
    <p:sldId id="293" r:id="rId55"/>
    <p:sldId id="294" r:id="rId56"/>
    <p:sldId id="295" r:id="rId57"/>
    <p:sldId id="296" r:id="rId58"/>
    <p:sldId id="298" r:id="rId59"/>
    <p:sldId id="300" r:id="rId60"/>
    <p:sldId id="301" r:id="rId61"/>
    <p:sldId id="304" r:id="rId62"/>
    <p:sldId id="306" r:id="rId63"/>
    <p:sldId id="308" r:id="rId64"/>
    <p:sldId id="309" r:id="rId65"/>
    <p:sldId id="310" r:id="rId66"/>
    <p:sldId id="312" r:id="rId67"/>
    <p:sldId id="313" r:id="rId68"/>
    <p:sldId id="332" r:id="rId69"/>
    <p:sldId id="317" r:id="rId70"/>
    <p:sldId id="319" r:id="rId71"/>
    <p:sldId id="320" r:id="rId72"/>
    <p:sldId id="329" r:id="rId73"/>
    <p:sldId id="321" r:id="rId74"/>
    <p:sldId id="330" r:id="rId75"/>
    <p:sldId id="331" r:id="rId76"/>
    <p:sldId id="261" r:id="rId77"/>
    <p:sldId id="333" r:id="rId78"/>
    <p:sldId id="334" r:id="rId79"/>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sz="20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0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0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000" kern="1200">
        <a:solidFill>
          <a:schemeClr val="tx1"/>
        </a:solidFill>
        <a:latin typeface="Arial" charset="0"/>
        <a:ea typeface="ＭＳ Ｐゴシック" pitchFamily="34" charset="-128"/>
        <a:cs typeface="+mn-cs"/>
      </a:defRPr>
    </a:lvl5pPr>
    <a:lvl6pPr marL="2286000" algn="l" defTabSz="914400" rtl="0" eaLnBrk="1" latinLnBrk="0" hangingPunct="1">
      <a:defRPr sz="2000" kern="1200">
        <a:solidFill>
          <a:schemeClr val="tx1"/>
        </a:solidFill>
        <a:latin typeface="Arial" charset="0"/>
        <a:ea typeface="ＭＳ Ｐゴシック" pitchFamily="34" charset="-128"/>
        <a:cs typeface="+mn-cs"/>
      </a:defRPr>
    </a:lvl6pPr>
    <a:lvl7pPr marL="2743200" algn="l" defTabSz="914400" rtl="0" eaLnBrk="1" latinLnBrk="0" hangingPunct="1">
      <a:defRPr sz="2000" kern="1200">
        <a:solidFill>
          <a:schemeClr val="tx1"/>
        </a:solidFill>
        <a:latin typeface="Arial" charset="0"/>
        <a:ea typeface="ＭＳ Ｐゴシック" pitchFamily="34" charset="-128"/>
        <a:cs typeface="+mn-cs"/>
      </a:defRPr>
    </a:lvl7pPr>
    <a:lvl8pPr marL="3200400" algn="l" defTabSz="914400" rtl="0" eaLnBrk="1" latinLnBrk="0" hangingPunct="1">
      <a:defRPr sz="2000" kern="1200">
        <a:solidFill>
          <a:schemeClr val="tx1"/>
        </a:solidFill>
        <a:latin typeface="Arial" charset="0"/>
        <a:ea typeface="ＭＳ Ｐゴシック" pitchFamily="34" charset="-128"/>
        <a:cs typeface="+mn-cs"/>
      </a:defRPr>
    </a:lvl8pPr>
    <a:lvl9pPr marL="3657600" algn="l" defTabSz="914400" rtl="0" eaLnBrk="1" latinLnBrk="0" hangingPunct="1">
      <a:defRPr sz="2000"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82" autoAdjust="0"/>
  </p:normalViewPr>
  <p:slideViewPr>
    <p:cSldViewPr>
      <p:cViewPr>
        <p:scale>
          <a:sx n="80" d="100"/>
          <a:sy n="80" d="100"/>
        </p:scale>
        <p:origin x="-403"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64"/>
    </p:cViewPr>
  </p:sorterViewPr>
  <p:notesViewPr>
    <p:cSldViewPr>
      <p:cViewPr>
        <p:scale>
          <a:sx n="90" d="100"/>
          <a:sy n="90" d="100"/>
        </p:scale>
        <p:origin x="-924" y="117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slide" Target="slides/slide46.xml"/><Relationship Id="rId76" Type="http://schemas.openxmlformats.org/officeDocument/2006/relationships/slide" Target="slides/slide54.xml"/><Relationship Id="rId8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4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5.xml"/><Relationship Id="rId61" Type="http://schemas.openxmlformats.org/officeDocument/2006/relationships/slide" Target="slides/slide39.xml"/><Relationship Id="rId82"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dirty="0">
                <a:ea typeface="+mn-ea"/>
              </a:defRPr>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dirty="0">
                <a:ea typeface="+mn-ea"/>
              </a:defRPr>
            </a:lvl1pPr>
          </a:lstStyle>
          <a:p>
            <a:pPr>
              <a:defRPr/>
            </a:pPr>
            <a:endParaRPr lang="en-US"/>
          </a:p>
        </p:txBody>
      </p:sp>
      <p:sp>
        <p:nvSpPr>
          <p:cNvPr id="81924"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dirty="0">
                <a:ea typeface="+mn-ea"/>
              </a:defRPr>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mn-ea"/>
              </a:defRPr>
            </a:lvl1pPr>
          </a:lstStyle>
          <a:p>
            <a:pPr>
              <a:defRPr/>
            </a:pPr>
            <a:fld id="{0C8861A5-2B34-49E7-9F2E-6AE61033ED29}"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15EA9C85-10C9-4484-9B5B-508BB9BBCB69}" type="slidenum">
              <a:rPr lang="en-US" smtClean="0">
                <a:ea typeface="ＭＳ Ｐゴシック" pitchFamily="34" charset="-128"/>
              </a:rPr>
              <a:pPr/>
              <a:t>1</a:t>
            </a:fld>
            <a:endParaRPr lang="en-US" smtClean="0">
              <a:ea typeface="ＭＳ Ｐゴシック" pitchFamily="34" charset="-128"/>
            </a:endParaRPr>
          </a:p>
        </p:txBody>
      </p:sp>
      <p:sp>
        <p:nvSpPr>
          <p:cNvPr id="8294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219C43F-3F6A-4562-AF08-92C6825B9F61}" type="slidenum">
              <a:rPr lang="en-US" sz="1200"/>
              <a:pPr algn="r"/>
              <a:t>1</a:t>
            </a:fld>
            <a:endParaRPr lang="en-US" sz="1200"/>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miter lim="800000"/>
            <a:headEnd/>
            <a:tailEnd/>
          </a:ln>
        </p:spPr>
        <p:txBody>
          <a:bodyPr/>
          <a:lstStyle/>
          <a:p>
            <a:fld id="{5937C47A-2429-4D91-A371-C103463C1CA9}" type="slidenum">
              <a:rPr lang="en-US" smtClean="0">
                <a:ea typeface="ＭＳ Ｐゴシック" pitchFamily="34" charset="-128"/>
              </a:rPr>
              <a:pPr/>
              <a:t>10</a:t>
            </a:fld>
            <a:endParaRPr lang="en-US" smtClean="0">
              <a:ea typeface="ＭＳ Ｐゴシック" pitchFamily="34" charset="-128"/>
            </a:endParaRPr>
          </a:p>
        </p:txBody>
      </p:sp>
      <p:sp>
        <p:nvSpPr>
          <p:cNvPr id="92163" name="Rectangle 2"/>
          <p:cNvSpPr>
            <a:spLocks noRot="1" noChangeArrowheads="1" noTextEdit="1"/>
          </p:cNvSpPr>
          <p:nvPr>
            <p:ph type="sldImg"/>
          </p:nvPr>
        </p:nvSpPr>
        <p:spPr>
          <a:ln/>
        </p:spPr>
      </p:sp>
      <p:sp>
        <p:nvSpPr>
          <p:cNvPr id="79875" name="Rectangle 3"/>
          <p:cNvSpPr>
            <a:spLocks noGrp="1" noChangeArrowheads="1"/>
          </p:cNvSpPr>
          <p:nvPr>
            <p:ph type="body" idx="1"/>
          </p:nvPr>
        </p:nvSpPr>
        <p:spPr/>
        <p:txBody>
          <a:bodyPr/>
          <a:lstStyle/>
          <a:p>
            <a:pPr lvl="2" eaLnBrk="1" hangingPunct="1">
              <a:defRPr/>
            </a:pPr>
            <a:r>
              <a:rPr lang="en-US" dirty="0" smtClean="0"/>
              <a:t>The source of the data flow—this could be an external entity, a process, or a data flow coming from a data store.</a:t>
            </a:r>
          </a:p>
          <a:p>
            <a:pPr lvl="2" eaLnBrk="1" hangingPunct="1">
              <a:defRPr/>
            </a:pPr>
            <a:endParaRPr lang="en-US" dirty="0" smtClean="0"/>
          </a:p>
          <a:p>
            <a:pPr lvl="1" eaLnBrk="1" hangingPunct="1">
              <a:defRPr/>
            </a:pPr>
            <a:r>
              <a:rPr lang="en-US" dirty="0" smtClean="0"/>
              <a:t>Type of data flow:</a:t>
            </a:r>
          </a:p>
          <a:p>
            <a:pPr marL="1085850" lvl="2" indent="-171450" eaLnBrk="1" hangingPunct="1">
              <a:buFont typeface="Arial" pitchFamily="34" charset="0"/>
              <a:buChar char="•"/>
              <a:defRPr/>
            </a:pPr>
            <a:r>
              <a:rPr lang="en-US" dirty="0" smtClean="0"/>
              <a:t> A record entering or leaving a file.</a:t>
            </a:r>
          </a:p>
          <a:p>
            <a:pPr marL="1085850" lvl="2" indent="-171450" eaLnBrk="1" hangingPunct="1">
              <a:buFont typeface="Arial" pitchFamily="34" charset="0"/>
              <a:buChar char="•"/>
              <a:defRPr/>
            </a:pPr>
            <a:r>
              <a:rPr lang="en-US" dirty="0" smtClean="0"/>
              <a:t> Containing a report, form, or screen.</a:t>
            </a:r>
          </a:p>
          <a:p>
            <a:pPr marL="1085850" lvl="2" indent="-171450" eaLnBrk="1" hangingPunct="1">
              <a:buFont typeface="Arial" pitchFamily="34" charset="0"/>
              <a:buChar char="•"/>
              <a:defRPr/>
            </a:pPr>
            <a:r>
              <a:rPr lang="en-US" dirty="0" smtClean="0"/>
              <a:t> Internal - used between processes.</a:t>
            </a:r>
          </a:p>
          <a:p>
            <a:pPr lvl="2" eaLnBrk="1" hangingPunct="1">
              <a:defRPr/>
            </a:pPr>
            <a:endParaRPr lang="en-US" dirty="0" smtClean="0"/>
          </a:p>
          <a:p>
            <a:pPr lvl="1" eaLnBrk="1" hangingPunct="1">
              <a:defRPr/>
            </a:pPr>
            <a:r>
              <a:rPr lang="en-US" dirty="0" smtClean="0"/>
              <a:t>The volume per unit time—this could be records per day or any other unit of time.</a:t>
            </a:r>
          </a:p>
          <a:p>
            <a:pPr lvl="2" eaLnBrk="1" hangingPunct="1">
              <a:defRPr/>
            </a:pPr>
            <a:endParaRPr lang="en-US" dirty="0" smtClean="0"/>
          </a:p>
          <a:p>
            <a:pPr lvl="2" eaLnBrk="1" hangingPunct="1">
              <a:defRPr/>
            </a:pPr>
            <a:endParaRPr lang="en-US" dirty="0" smtClean="0"/>
          </a:p>
          <a:p>
            <a:pPr eaLnBrk="1" hangingPunct="1">
              <a:defRPr/>
            </a:pP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A4A60BB6-4DED-4F45-9775-90BD1CB24AEC}" type="slidenum">
              <a:rPr lang="en-US" smtClean="0">
                <a:ea typeface="ＭＳ Ｐゴシック" pitchFamily="34" charset="-128"/>
              </a:rPr>
              <a:pPr/>
              <a:t>11</a:t>
            </a:fld>
            <a:endParaRPr lang="en-US" smtClean="0">
              <a:ea typeface="ＭＳ Ｐゴシック" pitchFamily="34" charset="-128"/>
            </a:endParaRPr>
          </a:p>
        </p:txBody>
      </p:sp>
      <p:sp>
        <p:nvSpPr>
          <p:cNvPr id="93187" name="Rectangle 2"/>
          <p:cNvSpPr>
            <a:spLocks noRo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r>
              <a:rPr lang="en-US" smtClean="0"/>
              <a:t>Represents the screen used to add a new CUSTOMER ORDER and to update the customer and item files.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667EAEBF-FD24-4DDF-836E-D4E4D79378C5}" type="slidenum">
              <a:rPr lang="en-US" smtClean="0">
                <a:ea typeface="ＭＳ Ｐゴシック" pitchFamily="34" charset="-128"/>
              </a:rPr>
              <a:pPr/>
              <a:t>12</a:t>
            </a:fld>
            <a:endParaRPr lang="en-US" smtClean="0">
              <a:ea typeface="ＭＳ Ｐゴシック" pitchFamily="34" charset="-128"/>
            </a:endParaRPr>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r>
              <a:rPr lang="en-US" smtClean="0"/>
              <a:t>A record structure would be an example of a data structure.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F2C22890-92E9-48C0-9D70-097156169D26}" type="slidenum">
              <a:rPr lang="en-US" smtClean="0">
                <a:ea typeface="ＭＳ Ｐゴシック" pitchFamily="34" charset="-128"/>
              </a:rPr>
              <a:pPr/>
              <a:t>13</a:t>
            </a:fld>
            <a:endParaRPr lang="en-US" smtClean="0">
              <a:ea typeface="ＭＳ Ｐゴシック" pitchFamily="34" charset="-128"/>
            </a:endParaRPr>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r>
              <a:rPr lang="en-US" smtClean="0"/>
              <a:t>Repetitive elements are also called repeating groups or tables.</a:t>
            </a:r>
          </a:p>
          <a:p>
            <a:pPr eaLnBrk="1" hangingPunct="1"/>
            <a:endParaRPr lang="en-US" smtClean="0"/>
          </a:p>
          <a:p>
            <a:pPr eaLnBrk="1" hangingPunct="1"/>
            <a:r>
              <a:rPr lang="en-US" smtClean="0"/>
              <a:t>Brackets—the elements listed between the brackets are mutually exclusive.</a:t>
            </a:r>
          </a:p>
          <a:p>
            <a:pPr eaLnBrk="1" hangingPunct="1"/>
            <a:endParaRPr lang="en-US" smtClean="0"/>
          </a:p>
          <a:p>
            <a:pPr eaLnBrk="1" hangingPunct="1"/>
            <a:r>
              <a:rPr lang="en-US" smtClean="0"/>
              <a:t>Parentheses—optional elements may be left blank on entry screens and may contain spaces or zeros for numeric fields in file structures.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pPr eaLnBrk="1" hangingPunct="1"/>
            <a:endParaRPr lang="en-US" smtClean="0"/>
          </a:p>
        </p:txBody>
      </p:sp>
      <p:sp>
        <p:nvSpPr>
          <p:cNvPr id="96260" name="Slide Number Placeholder 3"/>
          <p:cNvSpPr>
            <a:spLocks noGrp="1"/>
          </p:cNvSpPr>
          <p:nvPr>
            <p:ph type="sldNum" sz="quarter" idx="5"/>
          </p:nvPr>
        </p:nvSpPr>
        <p:spPr>
          <a:noFill/>
          <a:ln>
            <a:miter lim="800000"/>
            <a:headEnd/>
            <a:tailEnd/>
          </a:ln>
        </p:spPr>
        <p:txBody>
          <a:bodyPr/>
          <a:lstStyle/>
          <a:p>
            <a:fld id="{C5F5450F-5CC3-487B-BA3F-C51F83AB59BC}" type="slidenum">
              <a:rPr lang="en-US" smtClean="0">
                <a:ea typeface="ＭＳ Ｐゴシック" pitchFamily="34" charset="-128"/>
              </a:rPr>
              <a:pPr/>
              <a:t>14</a:t>
            </a:fld>
            <a:endParaRPr lang="en-US" smtClean="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2DECEF8A-FD4B-48A8-9B8B-17CBD0683DD3}" type="slidenum">
              <a:rPr lang="en-US" smtClean="0">
                <a:ea typeface="ＭＳ Ｐゴシック" pitchFamily="34" charset="-128"/>
              </a:rPr>
              <a:pPr/>
              <a:t>15</a:t>
            </a:fld>
            <a:endParaRPr lang="en-US" smtClean="0">
              <a:ea typeface="ＭＳ Ｐゴシック" pitchFamily="34" charset="-128"/>
            </a:endParaRPr>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r>
              <a:rPr lang="en-US" smtClean="0"/>
              <a:t>A structural record is made up of a group of element. Customer Name is made up of First Name, Middle Name, Last Name.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CD8B69B5-3FDA-491F-B0CF-9A92C6D43562}" type="slidenum">
              <a:rPr lang="en-US" smtClean="0">
                <a:ea typeface="ＭＳ Ｐゴシック" pitchFamily="34" charset="-128"/>
              </a:rPr>
              <a:pPr/>
              <a:t>16</a:t>
            </a:fld>
            <a:endParaRPr lang="en-US" smtClean="0">
              <a:ea typeface="ＭＳ Ｐゴシック" pitchFamily="34" charset="-128"/>
            </a:endParaRPr>
          </a:p>
        </p:txBody>
      </p:sp>
      <p:sp>
        <p:nvSpPr>
          <p:cNvPr id="98307" name="Rectangle 2"/>
          <p:cNvSpPr>
            <a:spLocks noRo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r>
              <a:rPr lang="en-US" smtClean="0"/>
              <a:t>For example, City may be a customer city, supplier city, or employee city.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miter lim="800000"/>
            <a:headEnd/>
            <a:tailEnd/>
          </a:ln>
        </p:spPr>
        <p:txBody>
          <a:bodyPr/>
          <a:lstStyle/>
          <a:p>
            <a:fld id="{0001A322-DE1C-41ED-B692-FD84E64BA6C2}" type="slidenum">
              <a:rPr lang="en-US" smtClean="0">
                <a:ea typeface="ＭＳ Ｐゴシック" pitchFamily="34" charset="-128"/>
              </a:rPr>
              <a:pPr/>
              <a:t>17</a:t>
            </a:fld>
            <a:endParaRPr lang="en-US" smtClean="0">
              <a:ea typeface="ＭＳ Ｐゴシック" pitchFamily="34" charset="-128"/>
            </a:endParaRPr>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r>
              <a:rPr lang="en-US" smtClean="0"/>
              <a:t>Customer name, address, and telephone are groups of elements or structural records.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653782C5-D653-4FC2-A92F-A6662678D2AE}" type="slidenum">
              <a:rPr lang="en-US" smtClean="0">
                <a:ea typeface="ＭＳ Ｐゴシック" pitchFamily="34" charset="-128"/>
              </a:rPr>
              <a:pPr/>
              <a:t>18</a:t>
            </a:fld>
            <a:endParaRPr lang="en-US" smtClean="0">
              <a:ea typeface="ＭＳ Ｐゴシック" pitchFamily="34" charset="-128"/>
            </a:endParaRPr>
          </a:p>
        </p:txBody>
      </p:sp>
      <p:sp>
        <p:nvSpPr>
          <p:cNvPr id="100355" name="Rectangle 2"/>
          <p:cNvSpPr>
            <a:spLocks noRo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r>
              <a:rPr lang="en-US" smtClean="0"/>
              <a:t>It is important that the logical design accurately reflect the mental model of how the user views the system.</a:t>
            </a:r>
          </a:p>
          <a:p>
            <a:pPr eaLnBrk="1" hangingPunct="1"/>
            <a:endParaRPr lang="en-US" smtClean="0"/>
          </a:p>
          <a:p>
            <a:pPr eaLnBrk="1" hangingPunct="1"/>
            <a:r>
              <a:rPr lang="en-US" smtClean="0"/>
              <a:t>The physical data structures are designed using the logical data structures as a basis.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96D15FB0-30BA-47B2-B127-94C7EF0F733E}" type="slidenum">
              <a:rPr lang="en-US" smtClean="0">
                <a:ea typeface="ＭＳ Ｐゴシック" pitchFamily="34" charset="-128"/>
              </a:rPr>
              <a:pPr/>
              <a:t>19</a:t>
            </a:fld>
            <a:endParaRPr lang="en-US" smtClean="0">
              <a:ea typeface="ＭＳ Ｐゴシック" pitchFamily="34" charset="-128"/>
            </a:endParaRPr>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r>
              <a:rPr lang="en-US" smtClean="0"/>
              <a:t>Key fields used to locate records—an example is an item number, its not required for a business to function but is necessary for identifying and locating computer records.</a:t>
            </a:r>
          </a:p>
          <a:p>
            <a:pPr eaLnBrk="1" hangingPunct="1"/>
            <a:endParaRPr lang="en-US" smtClean="0"/>
          </a:p>
          <a:p>
            <a:pPr eaLnBrk="1" hangingPunct="1"/>
            <a:r>
              <a:rPr lang="en-US" smtClean="0"/>
              <a:t>Codes to identify record status—such as whether an employee is active or inactive.</a:t>
            </a:r>
          </a:p>
          <a:p>
            <a:pPr eaLnBrk="1" hangingPunct="1"/>
            <a:endParaRPr lang="en-US" smtClean="0"/>
          </a:p>
          <a:p>
            <a:pPr eaLnBrk="1" hangingPunct="1"/>
            <a:r>
              <a:rPr lang="en-US" smtClean="0"/>
              <a:t>Transaction codes to identify different record types—a credit file containing records for returned items as well as records of payments.</a:t>
            </a:r>
          </a:p>
          <a:p>
            <a:pPr eaLnBrk="1" hangingPunct="1"/>
            <a:endParaRPr lang="en-US" smtClean="0"/>
          </a:p>
          <a:p>
            <a:pPr eaLnBrk="1" hangingPunct="1"/>
            <a:r>
              <a:rPr lang="en-US" smtClean="0"/>
              <a:t>Repeating group entries—contain a count of how many items are in the group</a:t>
            </a:r>
          </a:p>
          <a:p>
            <a:pPr eaLnBrk="1" hangingPunct="1"/>
            <a:endParaRPr lang="en-US" smtClean="0"/>
          </a:p>
          <a:p>
            <a:pPr eaLnBrk="1" hangingPunct="1"/>
            <a:r>
              <a:rPr lang="en-US" smtClean="0"/>
              <a:t>Password—might be used by a customer accessing a secure website.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pPr eaLnBrk="1" hangingPunct="1"/>
            <a:endParaRPr lang="en-US" smtClean="0"/>
          </a:p>
        </p:txBody>
      </p:sp>
      <p:sp>
        <p:nvSpPr>
          <p:cNvPr id="83972" name="Slide Number Placeholder 3"/>
          <p:cNvSpPr>
            <a:spLocks noGrp="1"/>
          </p:cNvSpPr>
          <p:nvPr>
            <p:ph type="sldNum" sz="quarter" idx="5"/>
          </p:nvPr>
        </p:nvSpPr>
        <p:spPr>
          <a:noFill/>
          <a:ln>
            <a:miter lim="800000"/>
            <a:headEnd/>
            <a:tailEnd/>
          </a:ln>
        </p:spPr>
        <p:txBody>
          <a:bodyPr/>
          <a:lstStyle/>
          <a:p>
            <a:fld id="{45264316-2A9F-48D8-9536-62AC56D675AD}" type="slidenum">
              <a:rPr lang="en-US" smtClean="0">
                <a:ea typeface="ＭＳ Ｐゴシック" pitchFamily="34" charset="-128"/>
              </a:rPr>
              <a:pPr/>
              <a:t>2</a:t>
            </a:fld>
            <a:endParaRPr lang="en-US" smtClean="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16760027-16F0-43EC-A5DC-38A332A89838}" type="slidenum">
              <a:rPr lang="en-US" smtClean="0">
                <a:ea typeface="ＭＳ Ｐゴシック" pitchFamily="34" charset="-128"/>
              </a:rPr>
              <a:pPr/>
              <a:t>20</a:t>
            </a:fld>
            <a:endParaRPr lang="en-US" smtClean="0">
              <a:ea typeface="ＭＳ Ｐゴシック" pitchFamily="34" charset="-128"/>
            </a:endParaRPr>
          </a:p>
        </p:txBody>
      </p:sp>
      <p:sp>
        <p:nvSpPr>
          <p:cNvPr id="102403" name="Rectangle 2"/>
          <p:cNvSpPr>
            <a:spLocks noRo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r>
              <a:rPr lang="en-US" smtClean="0"/>
              <a:t>Defined once in the data dictionary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B7A01FC6-26DE-4802-9B89-0394A73C33E9}" type="slidenum">
              <a:rPr lang="en-US" smtClean="0">
                <a:ea typeface="ＭＳ Ｐゴシック" pitchFamily="34" charset="-128"/>
              </a:rPr>
              <a:pPr/>
              <a:t>21</a:t>
            </a:fld>
            <a:endParaRPr lang="en-US" smtClean="0">
              <a:ea typeface="ＭＳ Ｐゴシック" pitchFamily="34" charset="-128"/>
            </a:endParaRPr>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p:txBody>
          <a:bodyPr/>
          <a:lstStyle/>
          <a:p>
            <a:pPr eaLnBrk="1" hangingPunct="1">
              <a:defRPr/>
            </a:pPr>
            <a:r>
              <a:rPr lang="en-US" dirty="0" smtClean="0"/>
              <a:t>Element ID—an optional entry that allows the analyst to build automated data dictionary entries.</a:t>
            </a:r>
          </a:p>
          <a:p>
            <a:pPr eaLnBrk="1" hangingPunct="1">
              <a:defRPr/>
            </a:pPr>
            <a:endParaRPr lang="en-US" dirty="0" smtClean="0"/>
          </a:p>
          <a:p>
            <a:pPr eaLnBrk="1" hangingPunct="1">
              <a:defRPr/>
            </a:pPr>
            <a:r>
              <a:rPr lang="en-US" dirty="0" smtClean="0"/>
              <a:t>The name of the element—descriptive and unique; it should be what the element is commonly called in most programs or by the major user of the element.</a:t>
            </a:r>
          </a:p>
          <a:p>
            <a:pPr eaLnBrk="1" hangingPunct="1">
              <a:defRPr/>
            </a:pPr>
            <a:endParaRPr lang="en-US" dirty="0" smtClean="0"/>
          </a:p>
          <a:p>
            <a:pPr eaLnBrk="1" hangingPunct="1">
              <a:defRPr/>
            </a:pPr>
            <a:r>
              <a:rPr lang="en-US" dirty="0" smtClean="0"/>
              <a:t>Aliases—are synonyms or other names for the element; these are names used by different users within different systems.</a:t>
            </a:r>
          </a:p>
          <a:p>
            <a:pPr eaLnBrk="1" hangingPunct="1">
              <a:defRPr/>
            </a:pPr>
            <a:endParaRPr lang="en-US" dirty="0" smtClean="0"/>
          </a:p>
          <a:p>
            <a:pPr eaLnBrk="1" hangingPunct="1">
              <a:defRPr/>
            </a:pPr>
            <a:r>
              <a:rPr lang="en-US" dirty="0" smtClean="0"/>
              <a:t>Whether the element is base or derived:</a:t>
            </a:r>
            <a:endParaRPr lang="en-US" dirty="0"/>
          </a:p>
          <a:p>
            <a:pPr marL="171450" indent="-171450" eaLnBrk="1" hangingPunct="1">
              <a:buFont typeface="Arial" pitchFamily="34" charset="0"/>
              <a:buChar char="•"/>
              <a:defRPr/>
            </a:pPr>
            <a:r>
              <a:rPr lang="en-US" dirty="0" smtClean="0"/>
              <a:t>A base element is one that has been initially keyed into the system.</a:t>
            </a:r>
          </a:p>
          <a:p>
            <a:pPr marL="171450" indent="-171450" eaLnBrk="1" hangingPunct="1">
              <a:buFont typeface="Arial" pitchFamily="34" charset="0"/>
              <a:buChar char="•"/>
              <a:defRPr/>
            </a:pPr>
            <a:r>
              <a:rPr lang="en-US" dirty="0" smtClean="0"/>
              <a:t>A derived element is one that is created by a process, usually as the result of a calculation or some logic.</a:t>
            </a:r>
          </a:p>
          <a:p>
            <a:pPr eaLnBrk="1" hangingPunct="1">
              <a:defRPr/>
            </a:pPr>
            <a:endParaRPr lang="en-US" dirty="0" smtClean="0"/>
          </a:p>
          <a:p>
            <a:pPr eaLnBrk="1" hangingPunct="1">
              <a:defRPr/>
            </a:pPr>
            <a:r>
              <a:rPr lang="en-US" dirty="0" smtClean="0"/>
              <a:t>Type of data—alphanumeric or text data.</a:t>
            </a:r>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5C565872-92BA-4295-A4EA-15645E742B2E}"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E7656529-824D-4D6C-A83F-402ECE4132DC}"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DF43E0C7-3C62-4066-BE09-1009D494EE90}"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B174AF00-C737-49E3-B319-DD494FA65538}"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D4FD92F4-BA5C-49EB-82F4-38B1D8C60672}"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E8CD4567-5D19-4311-AAB1-1BE00BF8F41F}"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fld id="{6B6C029A-3E0A-49AC-822E-73EDA35A2044}" type="slidenum">
              <a:rPr lang="en-US" smtClean="0">
                <a:ea typeface="ＭＳ Ｐゴシック" pitchFamily="34" charset="-128"/>
              </a:rPr>
              <a:pPr/>
              <a:t>28</a:t>
            </a:fld>
            <a:endParaRPr lang="en-US" smtClean="0">
              <a:ea typeface="ＭＳ Ｐゴシック" pitchFamily="34" charset="-128"/>
            </a:endParaRPr>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r>
              <a:rPr lang="en-US" smtClean="0"/>
              <a:t>Numeric amount lengths—should be determined by figuring the largest number the amount will contain and then allowing room for expansion.</a:t>
            </a:r>
          </a:p>
          <a:p>
            <a:pPr eaLnBrk="1" hangingPunct="1"/>
            <a:endParaRPr lang="en-US" smtClean="0"/>
          </a:p>
          <a:p>
            <a:pPr eaLnBrk="1" hangingPunct="1"/>
            <a:r>
              <a:rPr lang="en-US" smtClean="0"/>
              <a:t>Totals should be large enough to accommodate the numbers accumulated into them.</a:t>
            </a:r>
          </a:p>
          <a:p>
            <a:pPr lvl="1" eaLnBrk="1" hangingPunct="1"/>
            <a:endParaRPr lang="en-US" smtClean="0"/>
          </a:p>
          <a:p>
            <a:pPr eaLnBrk="1" hangingPunct="1"/>
            <a:r>
              <a:rPr lang="en-US" smtClean="0"/>
              <a:t>Name and address fields—can be determined from a table.</a:t>
            </a:r>
          </a:p>
          <a:p>
            <a:pPr lvl="1" eaLnBrk="1" hangingPunct="1"/>
            <a:endParaRPr lang="en-US" smtClean="0"/>
          </a:p>
          <a:p>
            <a:pPr eaLnBrk="1" hangingPunct="1"/>
            <a:r>
              <a:rPr lang="en-US" smtClean="0"/>
              <a:t>Other fields—look at historical data found in the organization.</a:t>
            </a:r>
          </a:p>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miter lim="800000"/>
            <a:headEnd/>
            <a:tailEnd/>
          </a:ln>
        </p:spPr>
        <p:txBody>
          <a:bodyPr/>
          <a:lstStyle/>
          <a:p>
            <a:fld id="{AAC6EE90-DD78-400F-B11A-BD6060389FBC}" type="slidenum">
              <a:rPr lang="en-US" smtClean="0">
                <a:ea typeface="ＭＳ Ｐゴシック" pitchFamily="34" charset="-128"/>
              </a:rPr>
              <a:pPr/>
              <a:t>29</a:t>
            </a:fld>
            <a:endParaRPr lang="en-US" smtClean="0">
              <a:ea typeface="ＭＳ Ｐゴシック" pitchFamily="34" charset="-128"/>
            </a:endParaRPr>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r>
              <a:rPr lang="en-US" smtClean="0"/>
              <a:t>A name field of 11 characters will accommodate 98 percent of the last names in the United States.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11C7B989-167B-4B30-A1C8-E4B4EC180E35}" type="slidenum">
              <a:rPr lang="en-US" smtClean="0">
                <a:ea typeface="ＭＳ Ｐゴシック" pitchFamily="34" charset="-128"/>
              </a:rPr>
              <a:pPr/>
              <a:t>3</a:t>
            </a:fld>
            <a:endParaRPr lang="en-US" smtClean="0">
              <a:ea typeface="ＭＳ Ｐゴシック" pitchFamily="34" charset="-128"/>
            </a:endParaRPr>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r>
              <a:rPr lang="en-US" smtClean="0"/>
              <a:t>The data dictionary is another method to aid in the analysis of data-oriented systems.</a:t>
            </a:r>
          </a:p>
          <a:p>
            <a:pPr eaLnBrk="1" hangingPunct="1"/>
            <a:endParaRPr lang="en-US" smtClean="0"/>
          </a:p>
          <a:p>
            <a:pPr eaLnBrk="1" hangingPunct="1"/>
            <a:r>
              <a:rPr lang="en-US" smtClean="0"/>
              <a:t>Using a top-down approach, the systems analyst uses data flow diagrams to begin compiling a data dictionary.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BEBF4B89-0B58-4FD0-981D-E78E821C0305}"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miter lim="800000"/>
            <a:headEnd/>
            <a:tailEnd/>
          </a:ln>
        </p:spPr>
        <p:txBody>
          <a:bodyPr/>
          <a:lstStyle/>
          <a:p>
            <a:fld id="{D57B8686-CB17-4229-B234-3D22BC9004A3}" type="slidenum">
              <a:rPr lang="en-US" smtClean="0">
                <a:ea typeface="ＭＳ Ｐゴシック" pitchFamily="34" charset="-128"/>
              </a:rPr>
              <a:pPr/>
              <a:t>31</a:t>
            </a:fld>
            <a:endParaRPr lang="en-US" smtClean="0">
              <a:ea typeface="ＭＳ Ｐゴシック" pitchFamily="34" charset="-128"/>
            </a:endParaRPr>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r>
              <a:rPr lang="en-US" smtClean="0"/>
              <a:t>Mainframe: packed, binary, display</a:t>
            </a:r>
          </a:p>
          <a:p>
            <a:pPr marL="628650" lvl="1" indent="-171450" eaLnBrk="1" hangingPunct="1">
              <a:buFontTx/>
              <a:buChar char="•"/>
            </a:pPr>
            <a:r>
              <a:rPr lang="en-US" smtClean="0"/>
              <a:t>Zoned decimal—used for printing and displaying data.</a:t>
            </a:r>
          </a:p>
          <a:p>
            <a:pPr marL="628650" lvl="1" indent="-171450" eaLnBrk="1" hangingPunct="1">
              <a:buFontTx/>
              <a:buChar char="•"/>
            </a:pPr>
            <a:r>
              <a:rPr lang="en-US" smtClean="0"/>
              <a:t>Packed decimal—commonly used to save space on file layouts and for elements that require a high level of arithmetic to be performed on them.</a:t>
            </a:r>
          </a:p>
          <a:p>
            <a:pPr marL="628650" lvl="1" indent="-171450" eaLnBrk="1" hangingPunct="1">
              <a:buFontTx/>
              <a:buChar char="•"/>
            </a:pPr>
            <a:r>
              <a:rPr lang="en-US" smtClean="0"/>
              <a:t>Binary—suitable for the same purposes as the packed decimal format but is less commonly used.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4BDAFD3F-7043-4F24-8C38-AF73AF73F385}"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miter lim="800000"/>
            <a:headEnd/>
            <a:tailEnd/>
          </a:ln>
        </p:spPr>
        <p:txBody>
          <a:bodyPr/>
          <a:lstStyle/>
          <a:p>
            <a:fld id="{E7C03492-4DB5-41FF-95CB-04523ADA0402}" type="slidenum">
              <a:rPr lang="en-US" smtClean="0">
                <a:ea typeface="ＭＳ Ｐゴシック" pitchFamily="34" charset="-128"/>
              </a:rPr>
              <a:pPr/>
              <a:t>33</a:t>
            </a:fld>
            <a:endParaRPr lang="en-US" smtClean="0">
              <a:ea typeface="ＭＳ Ｐゴシック" pitchFamily="34" charset="-128"/>
            </a:endParaRPr>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r>
              <a:rPr lang="en-US" smtClean="0"/>
              <a:t>Input and output formats should be included, using coding symbols:</a:t>
            </a:r>
          </a:p>
          <a:p>
            <a:pPr lvl="1" eaLnBrk="1" hangingPunct="1"/>
            <a:r>
              <a:rPr lang="en-US" smtClean="0"/>
              <a:t>Z—zero suppress</a:t>
            </a:r>
          </a:p>
          <a:p>
            <a:pPr lvl="1" eaLnBrk="1" hangingPunct="1"/>
            <a:r>
              <a:rPr lang="en-US" smtClean="0"/>
              <a:t>9—number</a:t>
            </a:r>
          </a:p>
          <a:p>
            <a:pPr lvl="1" eaLnBrk="1" hangingPunct="1"/>
            <a:r>
              <a:rPr lang="en-US" smtClean="0"/>
              <a:t>X—character</a:t>
            </a:r>
          </a:p>
          <a:p>
            <a:pPr lvl="1" eaLnBrk="1" hangingPunct="1"/>
            <a:r>
              <a:rPr lang="en-US" smtClean="0"/>
              <a:t>X(8) —8 characters</a:t>
            </a:r>
          </a:p>
          <a:p>
            <a:pPr lvl="1" eaLnBrk="1" hangingPunct="1"/>
            <a:r>
              <a:rPr lang="en-US" smtClean="0"/>
              <a:t>. , —comma, decimal point, hyphen</a:t>
            </a:r>
          </a:p>
          <a:p>
            <a:pPr eaLnBrk="1" hangingPunct="1"/>
            <a:r>
              <a:rPr lang="en-US" smtClean="0"/>
              <a:t>These may translate into masks used to define database fields.</a:t>
            </a:r>
          </a:p>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050D2F8C-2E71-45A0-B0DC-B8CEDCD7E570}" type="slidenum">
              <a:rPr lang="en-US" smtClean="0">
                <a:ea typeface="ＭＳ Ｐゴシック" pitchFamily="34" charset="-128"/>
              </a:rPr>
              <a:pPr/>
              <a:t>34</a:t>
            </a:fld>
            <a:endParaRPr lang="en-US" smtClean="0">
              <a:ea typeface="ＭＳ Ｐゴシック" pitchFamily="34" charset="-128"/>
            </a:endParaRPr>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r>
              <a:rPr lang="en-US" smtClean="0"/>
              <a:t>Discrete—discrete elements are verified by checking the values within a program. They may search a table of codes.</a:t>
            </a:r>
          </a:p>
          <a:p>
            <a:pPr eaLnBrk="1" hangingPunct="1"/>
            <a:endParaRPr lang="en-US" smtClean="0"/>
          </a:p>
          <a:p>
            <a:pPr eaLnBrk="1" hangingPunct="1"/>
            <a:r>
              <a:rPr lang="en-US" smtClean="0"/>
              <a:t>Continuous—continuous elements are checked that the data is within limits or ranges.</a:t>
            </a:r>
          </a:p>
          <a:p>
            <a:pPr lvl="2"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3A6187E7-E549-42DF-9CD8-29AC4D506083}"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74E3A009-0DFF-40EC-9F88-8D29B7368644}"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CE68AE0C-58CE-45C9-923B-373793F11C6E}" type="slidenum">
              <a:rPr lang="en-US" smtClean="0">
                <a:ea typeface="ＭＳ Ｐゴシック" pitchFamily="34" charset="-128"/>
              </a:rPr>
              <a:pPr/>
              <a:t>37</a:t>
            </a:fld>
            <a:endParaRPr lang="en-US" smtClean="0">
              <a:ea typeface="ＭＳ Ｐゴシック" pitchFamily="34" charset="-128"/>
            </a:endParaRPr>
          </a:p>
        </p:txBody>
      </p:sp>
      <p:sp>
        <p:nvSpPr>
          <p:cNvPr id="119811" name="Rectangle 2"/>
          <p:cNvSpPr>
            <a:spLocks noRo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r>
              <a:rPr lang="en-US" smtClean="0"/>
              <a:t>Data stores are created for each different data entity being stored.  All base elements must be stored in the system. Derived elements may also be stored in the system.</a:t>
            </a:r>
          </a:p>
          <a:p>
            <a:pPr eaLnBrk="1" hangingPunct="1"/>
            <a:endParaRPr lang="en-US" smtClean="0"/>
          </a:p>
          <a:p>
            <a:pPr eaLnBrk="1" hangingPunct="1"/>
            <a:r>
              <a:rPr lang="en-US" smtClean="0"/>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A3553400-F195-4A34-B965-48868326F06B}" type="slidenum">
              <a:rPr lang="en-US" smtClean="0">
                <a:ea typeface="ＭＳ Ｐゴシック" pitchFamily="34" charset="-128"/>
              </a:rPr>
              <a:pPr/>
              <a:t>38</a:t>
            </a:fld>
            <a:endParaRPr lang="en-US" smtClean="0">
              <a:ea typeface="ＭＳ Ｐゴシック" pitchFamily="34" charset="-128"/>
            </a:endParaRPr>
          </a:p>
        </p:txBody>
      </p:sp>
      <p:sp>
        <p:nvSpPr>
          <p:cNvPr id="120835" name="Rectangle 2"/>
          <p:cNvSpPr>
            <a:spLocks noRo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smtClean="0"/>
              <a:t>The Data Store ID—often mandatory to prevent the analyst from storing redundant information.</a:t>
            </a:r>
          </a:p>
          <a:p>
            <a:pPr eaLnBrk="1" hangingPunct="1"/>
            <a:endParaRPr lang="en-US" smtClean="0"/>
          </a:p>
          <a:p>
            <a:pPr eaLnBrk="1" hangingPunct="1"/>
            <a:r>
              <a:rPr lang="en-US" smtClean="0"/>
              <a:t>The Data Store Name—descriptive and unique.</a:t>
            </a:r>
          </a:p>
          <a:p>
            <a:pPr eaLnBrk="1" hangingPunct="1"/>
            <a:endParaRPr lang="en-US" smtClean="0"/>
          </a:p>
          <a:p>
            <a:pPr eaLnBrk="1" hangingPunct="1"/>
            <a:r>
              <a:rPr lang="en-US" smtClean="0"/>
              <a:t>An Alias for the table—such as CLIENT MASTER for the CUSTOMER MASTER.</a:t>
            </a:r>
          </a:p>
          <a:p>
            <a:pPr eaLnBrk="1" hangingPunct="1"/>
            <a:endParaRPr lang="en-US" smtClean="0"/>
          </a:p>
          <a:p>
            <a:pPr eaLnBrk="1" hangingPunct="1"/>
            <a:r>
              <a:rPr lang="en-US" smtClean="0"/>
              <a:t>The file type—computer or manual.</a:t>
            </a:r>
          </a:p>
          <a:p>
            <a:pPr eaLnBrk="1" hangingPunct="1"/>
            <a:endParaRPr lang="en-US" smtClean="0"/>
          </a:p>
          <a:p>
            <a:pPr eaLnBrk="1" hangingPunct="1"/>
            <a:r>
              <a:rPr lang="en-US" smtClean="0"/>
              <a:t>File format—database table or flat file.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miter lim="800000"/>
            <a:headEnd/>
            <a:tailEnd/>
          </a:ln>
        </p:spPr>
        <p:txBody>
          <a:bodyPr/>
          <a:lstStyle/>
          <a:p>
            <a:fld id="{28B151B0-A1EC-4A6F-A44B-AC656B3BF375}" type="slidenum">
              <a:rPr lang="en-US" smtClean="0">
                <a:ea typeface="ＭＳ Ｐゴシック" pitchFamily="34" charset="-128"/>
              </a:rPr>
              <a:pPr/>
              <a:t>39</a:t>
            </a:fld>
            <a:endParaRPr lang="en-US" smtClean="0">
              <a:ea typeface="ＭＳ Ｐゴシック" pitchFamily="34" charset="-128"/>
            </a:endParaRPr>
          </a:p>
        </p:txBody>
      </p:sp>
      <p:sp>
        <p:nvSpPr>
          <p:cNvPr id="121859" name="Rectangle 2"/>
          <p:cNvSpPr>
            <a:spLocks noRo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r>
              <a:rPr lang="en-US" smtClean="0"/>
              <a:t>The maximum and average number of records on the file as well as the growth per year helps the analyst to predict the amount of disk space required for the application, necessary for hardware acquisition planning.</a:t>
            </a:r>
          </a:p>
          <a:p>
            <a:pPr eaLnBrk="1" hangingPunct="1"/>
            <a:endParaRPr lang="en-US" smtClean="0"/>
          </a:p>
          <a:p>
            <a:pPr eaLnBrk="1" hangingPunct="1"/>
            <a:r>
              <a:rPr lang="en-US" smtClean="0"/>
              <a:t>The file or data set name specifies the file name, if known. In the initial stages this item may be left blank.</a:t>
            </a:r>
          </a:p>
          <a:p>
            <a:pPr eaLnBrk="1" hangingPunct="1"/>
            <a:endParaRPr lang="en-US" smtClean="0"/>
          </a:p>
          <a:p>
            <a:pPr eaLnBrk="1" hangingPunct="1"/>
            <a:r>
              <a:rPr lang="en-US" smtClean="0"/>
              <a:t>The data structure should use a name found in the data dictionary. Provides a link to the elements for this data store.</a:t>
            </a:r>
          </a:p>
          <a:p>
            <a:pPr eaLnBrk="1" hangingPunct="1"/>
            <a:endParaRPr lang="en-US" smtClean="0"/>
          </a:p>
          <a:p>
            <a:pPr eaLnBrk="1" hangingPunct="1"/>
            <a:r>
              <a:rPr lang="en-US" smtClean="0"/>
              <a:t>Primary and secondary keys—must be elements (or a combination of elements) found in the data structure.</a:t>
            </a:r>
          </a:p>
          <a:p>
            <a:pPr marL="628650" lvl="1" indent="-171450" eaLnBrk="1" hangingPunct="1">
              <a:buFontTx/>
              <a:buChar char="•"/>
            </a:pPr>
            <a:r>
              <a:rPr lang="en-US" smtClean="0"/>
              <a:t>primary key should be unique.</a:t>
            </a:r>
          </a:p>
          <a:p>
            <a:pPr marL="628650" lvl="1" indent="-171450" eaLnBrk="1" hangingPunct="1">
              <a:buFontTx/>
              <a:buChar char="•"/>
            </a:pPr>
            <a:r>
              <a:rPr lang="en-US" smtClean="0"/>
              <a:t>secondary key is used to control record sequencing on reports and to locate records directly.</a:t>
            </a:r>
          </a:p>
          <a:p>
            <a:pPr eaLnBrk="1" hangingPunct="1"/>
            <a:endParaRPr lang="en-US" smtClean="0"/>
          </a:p>
          <a:p>
            <a:pPr eaLnBrk="1" hangingPunct="1"/>
            <a:r>
              <a:rPr lang="en-US" smtClean="0"/>
              <a:t>Comments are used for information that does not fit into any of the above categories; update or backup timing, security and so 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p:spPr>
        <p:txBody>
          <a:bodyPr/>
          <a:lstStyle/>
          <a:p>
            <a:pPr eaLnBrk="1" hangingPunct="1"/>
            <a:endParaRPr lang="en-US" smtClean="0"/>
          </a:p>
        </p:txBody>
      </p:sp>
      <p:sp>
        <p:nvSpPr>
          <p:cNvPr id="86020" name="Slide Number Placeholder 3"/>
          <p:cNvSpPr>
            <a:spLocks noGrp="1"/>
          </p:cNvSpPr>
          <p:nvPr>
            <p:ph type="sldNum" sz="quarter" idx="5"/>
          </p:nvPr>
        </p:nvSpPr>
        <p:spPr>
          <a:noFill/>
          <a:ln>
            <a:miter lim="800000"/>
            <a:headEnd/>
            <a:tailEnd/>
          </a:ln>
        </p:spPr>
        <p:txBody>
          <a:bodyPr/>
          <a:lstStyle/>
          <a:p>
            <a:fld id="{BDFA6CCC-5D1B-4577-85ED-BFAABBA5BCB1}" type="slidenum">
              <a:rPr lang="en-US" smtClean="0">
                <a:ea typeface="ＭＳ Ｐゴシック" pitchFamily="34" charset="-128"/>
              </a:rPr>
              <a:pPr/>
              <a:t>4</a:t>
            </a:fld>
            <a:endParaRPr lang="en-US" smtClean="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16FB1BCA-20A7-4252-AB37-BCA6A13441FB}"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miter lim="800000"/>
            <a:headEnd/>
            <a:tailEnd/>
          </a:ln>
        </p:spPr>
        <p:txBody>
          <a:bodyPr/>
          <a:lstStyle/>
          <a:p>
            <a:fld id="{5446A9AF-4188-4CBD-BD6E-3ED573F1E07D}" type="slidenum">
              <a:rPr lang="en-US" smtClean="0">
                <a:ea typeface="ＭＳ Ｐゴシック" pitchFamily="34" charset="-128"/>
              </a:rPr>
              <a:pPr/>
              <a:t>41</a:t>
            </a:fld>
            <a:endParaRPr lang="en-US" smtClean="0">
              <a:ea typeface="ＭＳ Ｐゴシック" pitchFamily="34" charset="-128"/>
            </a:endParaRPr>
          </a:p>
        </p:txBody>
      </p:sp>
      <p:sp>
        <p:nvSpPr>
          <p:cNvPr id="123907" name="Rectangle 2"/>
          <p:cNvSpPr>
            <a:spLocks noRo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r>
              <a:rPr lang="en-US" smtClean="0"/>
              <a:t>The use of algebraic notation and structural records allows the analyst to develop the data dictionary and the data flow diagrams using a top-down approach.</a:t>
            </a:r>
          </a:p>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53F8AB09-14AF-42A3-8536-A2D69891CC86}" type="slidenum">
              <a:rPr lang="en-US" smtClean="0">
                <a:ea typeface="ＭＳ Ｐゴシック" pitchFamily="34" charset="-128"/>
              </a:rPr>
              <a:pPr/>
              <a:t>42</a:t>
            </a:fld>
            <a:endParaRPr lang="en-US" smtClean="0">
              <a:ea typeface="ＭＳ Ｐゴシック" pitchFamily="34" charset="-128"/>
            </a:endParaRPr>
          </a:p>
        </p:txBody>
      </p:sp>
      <p:sp>
        <p:nvSpPr>
          <p:cNvPr id="124931" name="Rectangle 2"/>
          <p:cNvSpPr>
            <a:spLocks noRo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r>
              <a:rPr lang="en-US" smtClean="0"/>
              <a:t>It is important that he data flow names on the child data flow diagram are contained as elements or structural records in the data flow on the parent process. i.e. WAGE INFORMATION is a structural record contained in the EMPLOYEE RECORD.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miter lim="800000"/>
            <a:headEnd/>
            <a:tailEnd/>
          </a:ln>
        </p:spPr>
        <p:txBody>
          <a:bodyPr/>
          <a:lstStyle/>
          <a:p>
            <a:fld id="{9FBEA17B-5B78-499D-B601-35CCCE3E84FF}" type="slidenum">
              <a:rPr lang="en-US" smtClean="0">
                <a:ea typeface="ＭＳ Ｐゴシック" pitchFamily="34" charset="-128"/>
              </a:rPr>
              <a:pPr/>
              <a:t>43</a:t>
            </a:fld>
            <a:endParaRPr lang="en-US" smtClean="0">
              <a:ea typeface="ＭＳ Ｐゴシック" pitchFamily="34" charset="-128"/>
            </a:endParaRPr>
          </a:p>
        </p:txBody>
      </p:sp>
      <p:sp>
        <p:nvSpPr>
          <p:cNvPr id="125955" name="Rectangle 2"/>
          <p:cNvSpPr>
            <a:spLocks noRo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r>
              <a:rPr lang="en-US" smtClean="0"/>
              <a:t>An important step in creating the data dictionary is to identify and categorize system input and output data flow.</a:t>
            </a:r>
          </a:p>
          <a:p>
            <a:pPr eaLnBrk="1" hangingPunct="1"/>
            <a:endParaRPr lang="en-US" smtClean="0"/>
          </a:p>
          <a:p>
            <a:pPr eaLnBrk="1" hangingPunct="1"/>
            <a:r>
              <a:rPr lang="en-US" smtClean="0"/>
              <a:t>A descriptive name for the input or output—if the data flow is on a logical diagram, the name should identify what the data are for, if on the physical design the names should include that information regarding the format.</a:t>
            </a:r>
          </a:p>
          <a:p>
            <a:pPr eaLnBrk="1" hangingPunct="1"/>
            <a:endParaRPr lang="en-US" smtClean="0"/>
          </a:p>
          <a:p>
            <a:pPr eaLnBrk="1" hangingPunct="1"/>
            <a:r>
              <a:rPr lang="en-US" smtClean="0"/>
              <a:t>The user contact responsible—for further details clarification, design, feedback, and final approval.</a:t>
            </a:r>
          </a:p>
          <a:p>
            <a:pPr eaLnBrk="1" hangingPunct="1"/>
            <a:endParaRPr lang="en-US" smtClean="0"/>
          </a:p>
          <a:p>
            <a:pPr eaLnBrk="1" hangingPunct="1"/>
            <a:r>
              <a:rPr lang="en-US" smtClean="0"/>
              <a:t>The format of the data flow—in the logical design stage the format may be undetermined.</a:t>
            </a:r>
          </a:p>
          <a:p>
            <a:pPr eaLnBrk="1" hangingPunct="1"/>
            <a:endParaRPr lang="en-US" smtClean="0"/>
          </a:p>
          <a:p>
            <a:pPr eaLnBrk="1" hangingPunct="1"/>
            <a:r>
              <a:rPr lang="en-US" smtClean="0"/>
              <a:t>A list of elements—including their names, lengths, and whether they are base or derived, and their editing criteria.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F1238F58-F100-46DF-83A0-C75CBCD08E72}" type="slidenum">
              <a:rPr lang="en-US" smtClean="0">
                <a:ea typeface="ＭＳ Ｐゴシック" pitchFamily="34" charset="-128"/>
              </a:rPr>
              <a:pPr/>
              <a:t>44</a:t>
            </a:fld>
            <a:endParaRPr lang="en-US" smtClean="0">
              <a:ea typeface="ＭＳ Ｐゴシック" pitchFamily="34" charset="-128"/>
            </a:endParaRPr>
          </a:p>
        </p:txBody>
      </p:sp>
      <p:sp>
        <p:nvSpPr>
          <p:cNvPr id="126979" name="Rectangle 2"/>
          <p:cNvSpPr>
            <a:spLocks noRo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en-US" smtClean="0"/>
              <a:t>Once the form has been completed, each element should be analyzed to determine whether the element repeats, whether it is optional, or whether it is mutually exclusive of another element.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3880C89B-1EFE-4CB6-AF03-D6B4DAF9D533}" type="slidenum">
              <a:rPr lang="en-US" smtClean="0">
                <a:ea typeface="ＭＳ Ｐゴシック" pitchFamily="34" charset="-128"/>
              </a:rPr>
              <a:pPr/>
              <a:t>45</a:t>
            </a:fld>
            <a:endParaRPr lang="en-US" smtClean="0">
              <a:ea typeface="ＭＳ Ｐゴシック" pitchFamily="34" charset="-128"/>
            </a:endParaRPr>
          </a:p>
        </p:txBody>
      </p:sp>
      <p:sp>
        <p:nvSpPr>
          <p:cNvPr id="128003" name="Rectangle 2"/>
          <p:cNvSpPr>
            <a:spLocks noRo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r>
              <a:rPr lang="en-US" smtClean="0"/>
              <a:t>Derived values do not have to be stored in a data store.</a:t>
            </a:r>
          </a:p>
          <a:p>
            <a:pPr eaLnBrk="1" hangingPunct="1"/>
            <a:endParaRPr lang="en-US" smtClean="0"/>
          </a:p>
          <a:p>
            <a:pPr eaLnBrk="1" hangingPunct="1"/>
            <a:r>
              <a:rPr lang="en-US" smtClean="0"/>
              <a:t>“User views”—the way the user wants to see the information.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miter lim="800000"/>
            <a:headEnd/>
            <a:tailEnd/>
          </a:ln>
        </p:spPr>
        <p:txBody>
          <a:bodyPr/>
          <a:lstStyle/>
          <a:p>
            <a:fld id="{50601222-7286-46D4-A57F-B9D0BB6E7AE3}" type="slidenum">
              <a:rPr lang="en-US" smtClean="0">
                <a:ea typeface="ＭＳ Ｐゴシック" pitchFamily="34" charset="-128"/>
              </a:rPr>
              <a:pPr/>
              <a:t>46</a:t>
            </a:fld>
            <a:endParaRPr lang="en-US" smtClean="0">
              <a:ea typeface="ＭＳ Ｐゴシック" pitchFamily="34" charset="-128"/>
            </a:endParaRPr>
          </a:p>
        </p:txBody>
      </p:sp>
      <p:sp>
        <p:nvSpPr>
          <p:cNvPr id="129027" name="Rectangle 2"/>
          <p:cNvSpPr>
            <a:spLocks noRo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smtClean="0"/>
              <a:t>The ideal data dictionary is automated, interactive, online, and evolutionary.</a:t>
            </a:r>
          </a:p>
          <a:p>
            <a:pPr eaLnBrk="1" hangingPunct="1"/>
            <a:endParaRPr lang="en-US" smtClean="0"/>
          </a:p>
          <a:p>
            <a:pPr eaLnBrk="1" hangingPunct="1"/>
            <a:r>
              <a:rPr lang="en-US" smtClean="0"/>
              <a:t>To have maximum power, the data dictionary should be tied into a number of systems programs—so that when an item is updated or deleted from the data dictionary, it is automatically updated or deleted from the database.</a:t>
            </a:r>
          </a:p>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A5A5D023-F981-4BDC-AFCA-2CB219F323D1}"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miter lim="800000"/>
            <a:headEnd/>
            <a:tailEnd/>
          </a:ln>
        </p:spPr>
        <p:txBody>
          <a:bodyPr/>
          <a:lstStyle/>
          <a:p>
            <a:fld id="{DFC5F2E4-9008-4321-9DAE-5039A184F49E}" type="slidenum">
              <a:rPr lang="en-US" smtClean="0">
                <a:ea typeface="ＭＳ Ｐゴシック" pitchFamily="34" charset="-128"/>
              </a:rPr>
              <a:pPr/>
              <a:t>48</a:t>
            </a:fld>
            <a:endParaRPr lang="en-US" smtClean="0">
              <a:ea typeface="ＭＳ Ｐゴシック" pitchFamily="34" charset="-128"/>
            </a:endParaRPr>
          </a:p>
        </p:txBody>
      </p:sp>
      <p:sp>
        <p:nvSpPr>
          <p:cNvPr id="131075" name="Rectangle 2"/>
          <p:cNvSpPr>
            <a:spLocks noRo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r>
              <a:rPr lang="en-US" smtClean="0"/>
              <a:t>All base elements on an output data flow must be present on an input data flow to the process producing the output—base elements are keyed and should never be created by a process.</a:t>
            </a:r>
          </a:p>
          <a:p>
            <a:pPr eaLnBrk="1" hangingPunct="1"/>
            <a:endParaRPr lang="en-US" smtClean="0"/>
          </a:p>
          <a:p>
            <a:pPr eaLnBrk="1" hangingPunct="1"/>
            <a:r>
              <a:rPr lang="en-US" smtClean="0"/>
              <a:t>The data dictionary is the one common source in the organization for answering questions and settling disputes about any aspect of data definition.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miter lim="800000"/>
            <a:headEnd/>
            <a:tailEnd/>
          </a:ln>
        </p:spPr>
        <p:txBody>
          <a:bodyPr/>
          <a:lstStyle/>
          <a:p>
            <a:fld id="{3F18642D-FFA6-414E-8499-075D89EDD04A}" type="slidenum">
              <a:rPr lang="en-US" smtClean="0">
                <a:ea typeface="ＭＳ Ｐゴシック" pitchFamily="34" charset="-128"/>
              </a:rPr>
              <a:pPr/>
              <a:t>49</a:t>
            </a:fld>
            <a:endParaRPr lang="en-US" smtClean="0">
              <a:ea typeface="ＭＳ Ｐゴシック" pitchFamily="34" charset="-128"/>
            </a:endParaRPr>
          </a:p>
        </p:txBody>
      </p:sp>
      <p:sp>
        <p:nvSpPr>
          <p:cNvPr id="132099" name="Rectangle 2"/>
          <p:cNvSpPr>
            <a:spLocks noRo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r>
              <a:rPr lang="en-US" smtClean="0"/>
              <a:t>XML is used to exchange data between businesses—or between systems within a business.</a:t>
            </a:r>
          </a:p>
          <a:p>
            <a:pPr eaLnBrk="1" hangingPunct="1"/>
            <a:endParaRPr lang="en-US" smtClean="0"/>
          </a:p>
          <a:p>
            <a:pPr eaLnBrk="1" hangingPunct="1"/>
            <a:r>
              <a:rPr lang="en-US" smtClean="0"/>
              <a:t>If everyone used the same software or database management system, there would be no need for XML.</a:t>
            </a:r>
          </a:p>
          <a:p>
            <a:pPr eaLnBrk="1" hangingPunct="1"/>
            <a:endParaRPr lang="en-US" smtClean="0"/>
          </a:p>
          <a:p>
            <a:pPr eaLnBrk="1" hangingPunct="1"/>
            <a:r>
              <a:rPr lang="en-US" smtClean="0"/>
              <a:t>XML document may be transformed into different output formats—printed output, web pages, output for a handheld device, and PDF files.</a:t>
            </a:r>
          </a:p>
          <a:p>
            <a:pPr eaLnBrk="1" hangingPunct="1"/>
            <a:endParaRPr lang="en-US" smtClean="0"/>
          </a:p>
          <a:p>
            <a:pPr eaLnBrk="1" hangingPunct="1"/>
            <a:r>
              <a:rPr lang="en-US" smtClean="0"/>
              <a:t>XML advantage—the analyst may select only the data that an internal department or external partner needs to have in order to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E8EC0FBB-D179-4D96-AB93-5446D8666900}" type="slidenum">
              <a:rPr lang="en-US" smtClean="0">
                <a:ea typeface="ＭＳ Ｐゴシック" pitchFamily="34" charset="-128"/>
              </a:rPr>
              <a:pPr/>
              <a:t>5</a:t>
            </a:fld>
            <a:endParaRPr lang="en-US" smtClean="0">
              <a:ea typeface="ＭＳ Ｐゴシック" pitchFamily="34" charset="-128"/>
            </a:endParaRPr>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r>
              <a:rPr lang="en-US" smtClean="0"/>
              <a:t>One reason to maintain a data dictionary is to keep consistent data.</a:t>
            </a:r>
          </a:p>
          <a:p>
            <a:pPr eaLnBrk="1" hangingPunct="1"/>
            <a:endParaRPr lang="en-US" smtClean="0"/>
          </a:p>
          <a:p>
            <a:pPr eaLnBrk="1" hangingPunct="1"/>
            <a:r>
              <a:rPr lang="en-US" smtClean="0"/>
              <a:t>Automated data dictionaries allow for the cross referencing of data items, allowing necessary program changes to all programs sharing a common element.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miter lim="800000"/>
            <a:headEnd/>
            <a:tailEnd/>
          </a:ln>
        </p:spPr>
        <p:txBody>
          <a:bodyPr/>
          <a:lstStyle/>
          <a:p>
            <a:fld id="{DC0E481D-9FB2-444A-977C-F658A4F96D77}" type="slidenum">
              <a:rPr lang="en-US" smtClean="0">
                <a:ea typeface="ＭＳ Ｐゴシック" pitchFamily="34" charset="-128"/>
              </a:rPr>
              <a:pPr/>
              <a:t>50</a:t>
            </a:fld>
            <a:endParaRPr lang="en-US" smtClean="0">
              <a:ea typeface="ＭＳ Ｐゴシック" pitchFamily="34" charset="-128"/>
            </a:endParaRPr>
          </a:p>
        </p:txBody>
      </p:sp>
      <p:sp>
        <p:nvSpPr>
          <p:cNvPr id="133123" name="Rectangle 2"/>
          <p:cNvSpPr>
            <a:spLocks noRo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r>
              <a:rPr lang="en-US" smtClean="0"/>
              <a:t>A standard definition of the data is created using a set of tags that are included before and after each data element or structure—the tags become the metadata, or data bout the data.</a:t>
            </a:r>
          </a:p>
          <a:p>
            <a:pPr eaLnBrk="1" hangingPunct="1"/>
            <a:endParaRPr lang="en-US" smtClean="0"/>
          </a:p>
          <a:p>
            <a:pPr eaLnBrk="1" hangingPunct="1"/>
            <a:r>
              <a:rPr lang="en-US" smtClean="0"/>
              <a:t>XML elements may also include attributes—an additional piece of data included within the tag that describes something about the XML element.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EE878C2B-5704-4BF5-930A-F4FB50C597D0}"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miter lim="800000"/>
            <a:headEnd/>
            <a:tailEnd/>
          </a:ln>
        </p:spPr>
        <p:txBody>
          <a:bodyPr/>
          <a:lstStyle/>
          <a:p>
            <a:fld id="{2478F721-6BDC-4CB6-BDE5-9735CA788686}" type="slidenum">
              <a:rPr lang="en-US" smtClean="0">
                <a:ea typeface="ＭＳ Ｐゴシック" pitchFamily="34" charset="-128"/>
              </a:rPr>
              <a:pPr/>
              <a:t>52</a:t>
            </a:fld>
            <a:endParaRPr lang="en-US" smtClean="0">
              <a:ea typeface="ＭＳ Ｐゴシック" pitchFamily="34" charset="-128"/>
            </a:endParaRPr>
          </a:p>
        </p:txBody>
      </p:sp>
      <p:sp>
        <p:nvSpPr>
          <p:cNvPr id="135171" name="Rectangle 2"/>
          <p:cNvSpPr>
            <a:spLocks noRo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r>
              <a:rPr lang="en-US" smtClean="0"/>
              <a:t>Used to determine if the XML document content is valid—does it conform to the order and type of data that must be present in the document.</a:t>
            </a:r>
          </a:p>
          <a:p>
            <a:pPr eaLnBrk="1" hangingPunct="1"/>
            <a:endParaRPr lang="en-US" smtClean="0"/>
          </a:p>
          <a:p>
            <a:pPr eaLnBrk="1" hangingPunct="1"/>
            <a:r>
              <a:rPr lang="en-US" smtClean="0"/>
              <a:t>DTD’s may be created using the data dictionary—since the analyst has worked with users and made decisions on the structure of the data.</a:t>
            </a:r>
          </a:p>
          <a:p>
            <a:pPr eaLnBrk="1" hangingPunct="1"/>
            <a:r>
              <a:rPr lang="en-US" smtClean="0"/>
              <a:t> </a:t>
            </a:r>
          </a:p>
          <a:p>
            <a:pPr eaLnBrk="1" hangingPunct="1"/>
            <a:r>
              <a:rPr lang="en-US" smtClean="0"/>
              <a:t>DTD may be used to validate the XML document—using standard XML tools.</a:t>
            </a:r>
          </a:p>
          <a:p>
            <a:pPr eaLnBrk="1" hangingPunct="1"/>
            <a:r>
              <a:rPr lang="en-US" smtClean="0"/>
              <a:t>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A6439603-6BEC-44FE-8506-CE2744C0D2FC}"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miter lim="800000"/>
            <a:headEnd/>
            <a:tailEnd/>
          </a:ln>
        </p:spPr>
        <p:txBody>
          <a:bodyPr/>
          <a:lstStyle/>
          <a:p>
            <a:fld id="{F3FF0DA5-C485-4AE5-81F5-212770C515B4}" type="slidenum">
              <a:rPr lang="en-US" smtClean="0">
                <a:ea typeface="ＭＳ Ｐゴシック" pitchFamily="34" charset="-128"/>
              </a:rPr>
              <a:pPr/>
              <a:t>54</a:t>
            </a:fld>
            <a:endParaRPr lang="en-US" smtClean="0">
              <a:ea typeface="ＭＳ Ｐゴシック" pitchFamily="34" charset="-128"/>
            </a:endParaRPr>
          </a:p>
        </p:txBody>
      </p:sp>
      <p:sp>
        <p:nvSpPr>
          <p:cNvPr id="137219" name="Rectangle 2"/>
          <p:cNvSpPr>
            <a:spLocks noRo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r>
              <a:rPr lang="en-US" smtClean="0"/>
              <a:t>Includes type of data within elements—character or numeric values, including length of the elements, limits on the data and the number of places to the left and right of the decimal number.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15A3F2BF-1CBA-4722-AEFB-2883A232F491}"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p:spPr>
        <p:txBody>
          <a:bodyPr/>
          <a:lstStyle/>
          <a:p>
            <a:endParaRPr lang="en-US" smtClean="0"/>
          </a:p>
        </p:txBody>
      </p:sp>
      <p:sp>
        <p:nvSpPr>
          <p:cNvPr id="4" name="Slide Number Placeholder 3"/>
          <p:cNvSpPr>
            <a:spLocks noGrp="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fld id="{AA5DFBA4-8B48-46DC-9800-0D61D36F8A28}"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miter lim="800000"/>
            <a:headEnd/>
            <a:tailEnd/>
          </a:ln>
        </p:spPr>
        <p:txBody>
          <a:bodyPr/>
          <a:lstStyle/>
          <a:p>
            <a:fld id="{7A66424B-41BD-4C31-AF0C-C48B650D541D}" type="slidenum">
              <a:rPr lang="en-US" smtClean="0">
                <a:ea typeface="ＭＳ Ｐゴシック" pitchFamily="34" charset="-128"/>
              </a:rPr>
              <a:pPr/>
              <a:t>57</a:t>
            </a:fld>
            <a:endParaRPr lang="en-US" smtClean="0">
              <a:ea typeface="ＭＳ Ｐゴシック" pitchFamily="34" charset="-128"/>
            </a:endParaRPr>
          </a:p>
        </p:txBody>
      </p:sp>
      <p:sp>
        <p:nvSpPr>
          <p:cNvPr id="140291" name="Rectangle 2"/>
          <p:cNvSpPr>
            <a:spLocks noChangeArrowheads="1" noTextEdit="1"/>
          </p:cNvSpPr>
          <p:nvPr>
            <p:ph type="sldImg"/>
          </p:nvPr>
        </p:nvSpPr>
        <p:spPr>
          <a:xfrm>
            <a:off x="1152525" y="692150"/>
            <a:ext cx="4554538" cy="3416300"/>
          </a:xfrm>
          <a:ln/>
        </p:spPr>
      </p:sp>
      <p:sp>
        <p:nvSpPr>
          <p:cNvPr id="140292" name="Rectangle 3"/>
          <p:cNvSpPr>
            <a:spLocks noGrp="1" noChangeArrowheads="1"/>
          </p:cNvSpPr>
          <p:nvPr>
            <p:ph type="body" idx="1"/>
          </p:nvPr>
        </p:nvSpPr>
        <p:spPr>
          <a:xfrm>
            <a:off x="914400" y="4343400"/>
            <a:ext cx="5029200" cy="4114800"/>
          </a:xfrm>
          <a:noFill/>
        </p:spPr>
        <p:txBody>
          <a:bodyPr lIns="90480" tIns="44446" rIns="90480" bIns="44446"/>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309594C9-D651-4C54-B448-41D83F88DAD6}" type="slidenum">
              <a:rPr lang="en-US" smtClean="0">
                <a:ea typeface="ＭＳ Ｐゴシック" pitchFamily="34" charset="-128"/>
              </a:rPr>
              <a:pPr/>
              <a:t>6</a:t>
            </a:fld>
            <a:endParaRPr lang="en-US" smtClean="0">
              <a:ea typeface="ＭＳ Ｐゴシック" pitchFamily="34" charset="-128"/>
            </a:endParaRPr>
          </a:p>
        </p:txBody>
      </p:sp>
      <p:sp>
        <p:nvSpPr>
          <p:cNvPr id="88067" name="Rectangle 2"/>
          <p:cNvSpPr>
            <a:spLocks noRo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r>
              <a:rPr lang="en-US" smtClean="0"/>
              <a:t>Understanding what data compose a data dictionary, the conventions used in data dictionaries, and how a data dictionary is developed, are issues that remain pertinent for the system analyst during the systems effort.</a:t>
            </a:r>
          </a:p>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5BD53F06-F71D-4723-84B8-9CDBC4716661}" type="slidenum">
              <a:rPr lang="en-US" smtClean="0">
                <a:ea typeface="ＭＳ Ｐゴシック" pitchFamily="34" charset="-128"/>
              </a:rPr>
              <a:pPr/>
              <a:t>7</a:t>
            </a:fld>
            <a:endParaRPr lang="en-US" smtClean="0">
              <a:ea typeface="ＭＳ Ｐゴシック" pitchFamily="34" charset="-128"/>
            </a:endParaRPr>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r>
              <a:rPr lang="en-US" smtClean="0"/>
              <a:t>The data dictionary contains information about data and procedures; the repository is a larger collection of project information.</a:t>
            </a:r>
          </a:p>
          <a:p>
            <a:pPr eaLnBrk="1" hangingPunct="1"/>
            <a:endParaRPr lang="en-US" smtClean="0"/>
          </a:p>
          <a:p>
            <a:pPr eaLnBrk="1" hangingPunct="1"/>
            <a:r>
              <a:rPr lang="en-US" smtClean="0"/>
              <a:t>Information about the data maintained by the system—data flows, data stores, record structures, elements, entities, and messages.</a:t>
            </a:r>
          </a:p>
          <a:p>
            <a:pPr eaLnBrk="1" hangingPunct="1"/>
            <a:endParaRPr lang="en-US" smtClean="0"/>
          </a:p>
          <a:p>
            <a:pPr eaLnBrk="1" hangingPunct="1"/>
            <a:r>
              <a:rPr lang="en-US" smtClean="0"/>
              <a:t>Project management information—delivery schedules, achievements, issues that need resolving, project users.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A15A34C5-4A37-47C5-A95C-D300F641D3AB}" type="slidenum">
              <a:rPr lang="en-US" smtClean="0">
                <a:ea typeface="ＭＳ Ｐゴシック" pitchFamily="34" charset="-128"/>
              </a:rPr>
              <a:pPr/>
              <a:t>8</a:t>
            </a:fld>
            <a:endParaRPr lang="en-US" smtClean="0">
              <a:ea typeface="ＭＳ Ｐゴシック" pitchFamily="34" charset="-128"/>
            </a:endParaRPr>
          </a:p>
        </p:txBody>
      </p:sp>
      <p:sp>
        <p:nvSpPr>
          <p:cNvPr id="90115" name="Rectangle 2"/>
          <p:cNvSpPr>
            <a:spLocks noRo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r>
              <a:rPr lang="en-US" smtClean="0"/>
              <a:t>The data dictionary is created by examining and describing the contents of the data flows, data stores, and processes.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794BC981-8933-4C08-B3BF-03612D3D6393}" type="slidenum">
              <a:rPr lang="en-US" smtClean="0">
                <a:ea typeface="ＭＳ Ｐゴシック" pitchFamily="34" charset="-128"/>
              </a:rPr>
              <a:pPr/>
              <a:t>9</a:t>
            </a:fld>
            <a:endParaRPr lang="en-US" smtClean="0">
              <a:ea typeface="ＭＳ Ｐゴシック" pitchFamily="34" charset="-128"/>
            </a:endParaRPr>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pPr eaLnBrk="1" hangingPunct="1"/>
            <a:r>
              <a:rPr lang="en-US" smtClean="0"/>
              <a:t>The four data dictionary categories should be developed to promote understanding of the data of the system.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3A575DA-0653-4B3C-8AD4-0343F198F6D6}" type="slidenum">
              <a:rPr lang="en-US"/>
              <a:pPr>
                <a:defRPr/>
              </a:pPr>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D5A3B4D6-AFE8-474E-93A6-624EBB6A4D03}" type="slidenum">
              <a:rPr lang="en-US"/>
              <a:pPr>
                <a:defRPr/>
              </a:pPr>
              <a:t>‹#›</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1B6FDC47-691F-4D91-9065-C42D8D2AF20F}" type="slidenum">
              <a:rPr lang="en-US"/>
              <a:pPr>
                <a:defRPr/>
              </a:pPr>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A1131CA-702E-41FD-A54D-1C203255D69E}" type="slidenum">
              <a:rPr lang="en-US"/>
              <a:pPr>
                <a:defRPr/>
              </a:pPr>
              <a:t>‹#›</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A83C2B1B-A485-4CF9-9358-29B4D8ABE5AB}" type="slidenum">
              <a:rPr lang="en-US"/>
              <a:pPr>
                <a:defRPr/>
              </a:pPr>
              <a:t>‹#›</a:t>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F51E9499-506D-4447-AD1F-99A3AD5D8EC1}" type="slidenum">
              <a:rPr lang="en-US"/>
              <a:pPr>
                <a:defRPr/>
              </a:pPr>
              <a:t>‹#›</a:t>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ABA323CF-6C28-4F21-80C8-20E01F103295}" type="slidenum">
              <a:rPr lang="en-US"/>
              <a:pPr>
                <a:defRPr/>
              </a:pPr>
              <a:t>‹#›</a:t>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7C42A009-12FF-475A-8E7B-C4F8F4AD23A5}" type="slidenum">
              <a:rPr lang="en-US"/>
              <a:pPr>
                <a:defRPr/>
              </a:pPr>
              <a:t>‹#›</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D2672453-8596-46FB-80F5-3A8C376D4ED0}" type="slidenum">
              <a:rPr lang="en-US"/>
              <a:pPr>
                <a:defRPr/>
              </a:pPr>
              <a:t>‹#›</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C3CB04A-C937-4FFE-B8B3-7C9B060EA4F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CB0C2B5-A424-40F9-B632-09DEAC8FEF21}" type="slidenum">
              <a:rPr lang="en-US"/>
              <a:pPr>
                <a:defRPr/>
              </a:pPr>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BE1E3D9-C645-42DF-9F9F-1ECEDC7E0F0D}" type="slidenum">
              <a:rPr lang="en-US"/>
              <a:pPr>
                <a:defRPr/>
              </a:pPr>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CB00C5DC-9FD3-4B67-BBB1-36A30AB82FDB}" type="slidenum">
              <a:rPr lang="en-US"/>
              <a:pPr>
                <a:defRPr/>
              </a:pPr>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2B6676E2-8178-4140-8830-E1A182D775D8}" type="slidenum">
              <a:rPr lang="en-US"/>
              <a:pPr>
                <a:defRPr/>
              </a:pPr>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82FB2319-2C88-4447-AC8E-A6439E83FD26}" type="slidenum">
              <a:rPr lang="en-US"/>
              <a:pPr>
                <a:defRPr/>
              </a:pPr>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120455CB-FB30-4AB0-AA58-C932C6DF0569}" type="slidenum">
              <a:rPr lang="en-US"/>
              <a:pPr>
                <a:defRPr/>
              </a:pPr>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EA7B5644-011F-45FB-8B04-529B5399FC99}" type="slidenum">
              <a:rPr lang="en-US"/>
              <a:pPr>
                <a:defRPr/>
              </a:pPr>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BD600387-DC9F-41E8-84CA-B524E795E702}" type="slidenum">
              <a:rPr lang="en-US"/>
              <a:pPr>
                <a:defRPr/>
              </a:pPr>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4D90288-C5DB-46E5-897C-B9DE00A0B1DF}" type="slidenum">
              <a:rPr lang="en-US"/>
              <a:pPr>
                <a:defRPr/>
              </a:pPr>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64B1126F-5C63-4A99-AA87-A8AEF350F7D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2E391F2-713F-463C-8517-3F941A344ECB}"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80C515E-A929-4541-B56A-870B1E87C0A9}" type="slidenum">
              <a:rPr lang="en-US"/>
              <a:pPr>
                <a:defRPr/>
              </a:pPr>
              <a:t>‹#›</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CE5080FB-12B9-4023-A54B-235DA846CCBB}" type="slidenum">
              <a:rPr lang="en-US"/>
              <a:pPr>
                <a:defRPr/>
              </a:pPr>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C1DD05AF-477D-4E2C-9CEC-AF5B9F624F9E}" type="slidenum">
              <a:rPr lang="en-US"/>
              <a:pPr>
                <a:defRPr/>
              </a:pPr>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7BF1E82-EA49-444C-B1FD-E08175216294}" type="slidenum">
              <a:rPr lang="en-US"/>
              <a:pPr>
                <a:defRPr/>
              </a:pPr>
              <a:t>‹#›</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34106CA7-519F-4D9E-9AB6-C9A1A3EA4894}" type="slidenum">
              <a:rPr lang="en-US"/>
              <a:pPr>
                <a:defRPr/>
              </a:pPr>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3AC14993-858A-4E1E-AEC1-403695AA7F5B}" type="slidenum">
              <a:rPr lang="en-US"/>
              <a:pPr>
                <a:defRPr/>
              </a:pPr>
              <a:t>‹#›</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E66A3BA0-3C6E-45E7-86AC-77D7A241ABCA}" type="slidenum">
              <a:rPr lang="en-US"/>
              <a:pPr>
                <a:defRPr/>
              </a:pPr>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365C4608-EBB7-43D9-8705-CAB0039BE85B}" type="slidenum">
              <a:rPr lang="en-US"/>
              <a:pPr>
                <a:defRPr/>
              </a:pPr>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0B13B331-2B8F-4AFB-B96B-487F1033DAA9}" type="slidenum">
              <a:rPr lang="en-US"/>
              <a:pPr>
                <a:defRPr/>
              </a:pPr>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EAAA496-3004-45C3-AE9D-1788040DA36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7803AD9-E694-4AF4-AEC0-E9B96500B398}" type="slidenum">
              <a:rPr lang="en-US"/>
              <a:pPr>
                <a:defRPr/>
              </a:pPr>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FAA4BD98-E16E-447E-BC6E-DB5C28E0B9E2}" type="slidenum">
              <a:rPr lang="en-US"/>
              <a:pPr>
                <a:defRPr/>
              </a:pPr>
              <a:t>‹#›</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D96BED2-4BFA-4134-BD34-2C254A606D0B}" type="slidenum">
              <a:rPr lang="en-US"/>
              <a:pPr>
                <a:defRPr/>
              </a:pPr>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3F3FA0B1-D737-48D7-8A89-2FEF69A8AE29}" type="slidenum">
              <a:rPr lang="en-US"/>
              <a:pPr>
                <a:defRPr/>
              </a:pPr>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AADCAEE-48D4-47F1-8A47-FCF44582DEB1}" type="slidenum">
              <a:rPr lang="en-US"/>
              <a:pPr>
                <a:defRPr/>
              </a:pPr>
              <a:t>‹#›</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AF6E0BE-857C-4AB5-8C31-AD9062CFA806}" type="slidenum">
              <a:rPr lang="en-US"/>
              <a:pPr>
                <a:defRPr/>
              </a:pPr>
              <a:t>‹#›</a:t>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3154AF1E-05CF-45A3-B5F7-E0DA17F325F5}" type="slidenum">
              <a:rPr lang="en-US"/>
              <a:pPr>
                <a:defRPr/>
              </a:pPr>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BB57BA7-1EE2-4713-8ED6-1AD81494C3BC}" type="slidenum">
              <a:rPr lang="en-US"/>
              <a:pPr>
                <a:defRPr/>
              </a:pPr>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E646F2C-524C-42C7-A939-C674B85DE225}" type="slidenum">
              <a:rPr lang="en-US"/>
              <a:pPr>
                <a:defRPr/>
              </a:pPr>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98CB8F0B-2C35-41AA-972B-B8B60083B71D}" type="slidenum">
              <a:rPr lang="en-US"/>
              <a:pPr>
                <a:defRPr/>
              </a:pPr>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B8E36EC8-79C3-4344-82F8-C48B47998009}"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1E193BF-ACAE-41D0-83B9-9E1940127DCE}" type="slidenum">
              <a:rPr lang="en-US"/>
              <a:pPr>
                <a:defRPr/>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3B9EA064-80EB-4A4B-8A54-6E8C4B853DA3}" type="slidenum">
              <a:rPr lang="en-US"/>
              <a:pPr>
                <a:defRPr/>
              </a:pPr>
              <a:t>‹#›</a:t>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1902FF00-5FCC-443A-91C6-92373F3F75A4}" type="slidenum">
              <a:rPr lang="en-US"/>
              <a:pPr>
                <a:defRPr/>
              </a:pPr>
              <a:t>‹#›</a:t>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8D3D5D2D-CD6A-4909-BC60-B62182A76C81}" type="slidenum">
              <a:rPr lang="en-US"/>
              <a:pPr>
                <a:defRPr/>
              </a:pPr>
              <a:t>‹#›</a:t>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4219990-E2DD-4265-9C31-322B0D2BB80C}" type="slidenum">
              <a:rPr lang="en-US"/>
              <a:pPr>
                <a:defRPr/>
              </a:pPr>
              <a:t>‹#›</a:t>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6E12449-7637-46FC-8DC1-2F6C074DAB55}" type="slidenum">
              <a:rPr lang="en-US"/>
              <a:pPr>
                <a:defRPr/>
              </a:pPr>
              <a:t>‹#›</a:t>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8F8E785-A3D2-46F7-B7F2-7104FA8B431D}" type="slidenum">
              <a:rPr lang="en-US"/>
              <a:pPr>
                <a:defRPr/>
              </a:pPr>
              <a:t>‹#›</a:t>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FF953FA-597C-4AF1-AF32-154FE52CCA86}" type="slidenum">
              <a:rPr lang="en-US"/>
              <a:pPr>
                <a:defRPr/>
              </a:pPr>
              <a:t>‹#›</a:t>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EF8CC18-7594-4457-A9A0-AB751303F945}" type="slidenum">
              <a:rPr lang="en-US"/>
              <a:pPr>
                <a:defRPr/>
              </a:pPr>
              <a:t>‹#›</a:t>
            </a:fld>
            <a:endParaRPr 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F1EE0B95-6F1A-4123-9C43-CF28017BFE46}" type="slidenum">
              <a:rPr lang="en-US"/>
              <a:pPr>
                <a:defRPr/>
              </a:pPr>
              <a:t>‹#›</a:t>
            </a:fld>
            <a:endParaRPr 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B467FCCC-A308-4579-9737-F552A49FADDE}"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A619B077-340F-42EF-B412-4194EDBD2E51}" type="slidenum">
              <a:rPr lang="en-US"/>
              <a:pPr>
                <a:defRPr/>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158DE2CD-69B0-4A6E-AE7F-F522AE65CACB}" type="slidenum">
              <a:rPr lang="en-US"/>
              <a:pPr>
                <a:defRPr/>
              </a:pPr>
              <a:t>‹#›</a:t>
            </a:fld>
            <a:endParaRPr 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A3810285-44DF-483F-A7B2-797C6F464675}" type="slidenum">
              <a:rPr lang="en-US"/>
              <a:pPr>
                <a:defRPr/>
              </a:pPr>
              <a:t>‹#›</a:t>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9619799-7501-47C2-A2BC-71F90435FBDE}" type="slidenum">
              <a:rPr lang="en-US"/>
              <a:pPr>
                <a:defRPr/>
              </a:pPr>
              <a:t>‹#›</a:t>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AF76F007-69BA-46C2-BADA-FD65BBA407C7}" type="slidenum">
              <a:rPr lang="en-US"/>
              <a:pPr>
                <a:defRPr/>
              </a:pPr>
              <a:t>‹#›</a:t>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18818540-D51D-4DB8-904B-9566F5E7DC93}" type="slidenum">
              <a:rPr lang="en-US"/>
              <a:pPr>
                <a:defRPr/>
              </a:pPr>
              <a:t>‹#›</a:t>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4225DC9-F7BA-4858-9E02-F12586985649}" type="slidenum">
              <a:rPr lang="en-US"/>
              <a:pPr>
                <a:defRPr/>
              </a:pPr>
              <a:t>‹#›</a:t>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EBC7F5B-CC12-4D3D-B736-8F20B6582BD4}" type="slidenum">
              <a:rPr lang="en-US"/>
              <a:pPr>
                <a:defRPr/>
              </a:pPr>
              <a:t>‹#›</a:t>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5292942-0B85-4E47-9C7B-A9F4F5C1536D}" type="slidenum">
              <a:rPr lang="en-US"/>
              <a:pPr>
                <a:defRPr/>
              </a:pPr>
              <a:t>‹#›</a:t>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4E733DDC-9A3A-4BCA-9B28-B2632DE1D388}" type="slidenum">
              <a:rPr lang="en-US"/>
              <a:pPr>
                <a:defRPr/>
              </a:pPr>
              <a:t>‹#›</a:t>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5FAC546E-385F-403E-A401-95C358D83163}"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F14D87BF-26B1-4C99-A166-B1C1F4F26710}" type="slidenum">
              <a:rPr lang="en-US"/>
              <a:pPr>
                <a:defRPr/>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A3D67144-A4EB-498C-980A-71283CE19E90}" type="slidenum">
              <a:rPr lang="en-US"/>
              <a:pPr>
                <a:defRPr/>
              </a:pPr>
              <a:t>‹#›</a:t>
            </a:fld>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705B1154-0C08-469A-9D5B-ED65E6AB9CD4}" type="slidenum">
              <a:rPr lang="en-US"/>
              <a:pPr>
                <a:defRPr/>
              </a:pPr>
              <a:t>‹#›</a:t>
            </a:fld>
            <a:endParaRPr 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96A37780-44F2-44C9-9E1E-0D73489FFCFD}" type="slidenum">
              <a:rPr lang="en-US"/>
              <a:pPr>
                <a:defRPr/>
              </a:pPr>
              <a:t>‹#›</a:t>
            </a:fld>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A2895CD3-56FA-40B2-A51B-2F593B229944}" type="slidenum">
              <a:rPr lang="en-US"/>
              <a:pPr>
                <a:defRPr/>
              </a:pPr>
              <a:t>‹#›</a:t>
            </a:fld>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4E22DA9-5175-4914-AD85-5141AB55EC15}" type="slidenum">
              <a:rPr lang="en-US"/>
              <a:pPr>
                <a:defRPr/>
              </a:pPr>
              <a:t>‹#›</a:t>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E2FC79F-7C62-4B30-9BC3-439EDD8E9914}" type="slidenum">
              <a:rPr lang="en-US"/>
              <a:pPr>
                <a:defRPr/>
              </a:pPr>
              <a:t>‹#›</a:t>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46AA6AD8-FBCE-45D9-846E-9450700243D6}" type="slidenum">
              <a:rPr lang="en-US"/>
              <a:pPr>
                <a:defRPr/>
              </a:pPr>
              <a:t>‹#›</a:t>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DDE680C-57AE-4365-BE6C-D6B6AAFB7AF4}" type="slidenum">
              <a:rPr lang="en-US"/>
              <a:pPr>
                <a:defRPr/>
              </a:pPr>
              <a:t>‹#›</a:t>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369DEBE-11F7-4ECE-9C74-8AFD75FD469B}" type="slidenum">
              <a:rPr lang="en-US"/>
              <a:pPr>
                <a:defRPr/>
              </a:pPr>
              <a:t>‹#›</a:t>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D03C1257-919E-413B-8277-333095EB656C}"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209C6667-C084-484E-A0AB-E468BBEB8A63}" type="slidenum">
              <a:rPr lang="en-US"/>
              <a:pPr>
                <a:defRPr/>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3CC0BB8-818B-41A5-8DE6-D4421C4B20ED}" type="slidenum">
              <a:rPr lang="en-US"/>
              <a:pPr>
                <a:defRPr/>
              </a:pPr>
              <a:t>‹#›</a:t>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A5097AFF-3490-445B-820E-B25F84C31102}" type="slidenum">
              <a:rPr lang="en-US"/>
              <a:pPr>
                <a:defRPr/>
              </a:pPr>
              <a:t>‹#›</a:t>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2B695177-A095-484F-AF68-8BA1C55451B7}" type="slidenum">
              <a:rPr lang="en-US"/>
              <a:pPr>
                <a:defRPr/>
              </a:pPr>
              <a:t>‹#›</a:t>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4B819CF5-71B8-4FE4-9B85-0865912FB4C7}" type="slidenum">
              <a:rPr lang="en-US"/>
              <a:pPr>
                <a:defRPr/>
              </a:pPr>
              <a:t>‹#›</a:t>
            </a:fld>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EDEE0D44-7599-40AA-B532-1930F8B87B65}" type="slidenum">
              <a:rPr lang="en-US"/>
              <a:pPr>
                <a:defRPr/>
              </a:pPr>
              <a:t>‹#›</a:t>
            </a:fld>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8401E73B-07DB-4859-BE86-AA1E0AC4C389}" type="slidenum">
              <a:rPr lang="en-US"/>
              <a:pPr>
                <a:defRPr/>
              </a:pPr>
              <a:t>‹#›</a:t>
            </a:fld>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828E97F-3C39-4A59-B373-A0330EC2DFD7}" type="slidenum">
              <a:rPr lang="en-US"/>
              <a:pPr>
                <a:defRPr/>
              </a:pPr>
              <a:t>‹#›</a:t>
            </a:fld>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372DEE3-243F-46AD-81BE-94FE1D8A022A}" type="slidenum">
              <a:rPr lang="en-US"/>
              <a:pPr>
                <a:defRPr/>
              </a:pPr>
              <a:t>‹#›</a:t>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BFDF87BE-2BBD-40EB-A50C-26E2B0E398D8}" type="slidenum">
              <a:rPr lang="en-US"/>
              <a:pPr>
                <a:defRPr/>
              </a:pPr>
              <a:t>‹#›</a:t>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7B02431-BEB7-438B-BEC0-231B8EC010A3}"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1AC15BFB-68DF-4C60-908F-439062B3C6AE}" type="slidenum">
              <a:rPr lang="en-US"/>
              <a:pPr>
                <a:defRPr/>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B7BD18A-9F14-48F1-9D15-DF99C8195487}" type="slidenum">
              <a:rPr lang="en-US"/>
              <a:pPr>
                <a:defRPr/>
              </a:pPr>
              <a:t>‹#›</a:t>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E77AAA01-7122-4F10-A6B4-0E43FAC019AE}" type="slidenum">
              <a:rPr lang="en-US"/>
              <a:pPr>
                <a:defRPr/>
              </a:pPr>
              <a:t>‹#›</a:t>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40CA3F8B-8BA1-4455-8808-A3E78F1D76C3}" type="slidenum">
              <a:rPr lang="en-US"/>
              <a:pPr>
                <a:defRPr/>
              </a:pPr>
              <a:t>‹#›</a:t>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E9EB18CD-4F0E-4B5D-8BA6-CB00E11950A0}" type="slidenum">
              <a:rPr lang="en-US"/>
              <a:pPr>
                <a:defRPr/>
              </a:pPr>
              <a:t>‹#›</a:t>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B804C798-1B08-4220-9D27-D61A16F5B35C}" type="slidenum">
              <a:rPr lang="en-US"/>
              <a:pPr>
                <a:defRPr/>
              </a:pPr>
              <a:t>‹#›</a:t>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1A5CAF9-C159-4AFC-AF7C-5639E4164DAD}" type="slidenum">
              <a:rPr lang="en-US"/>
              <a:pPr>
                <a:defRPr/>
              </a:pPr>
              <a:t>‹#›</a:t>
            </a:fld>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E116E0F6-E819-4217-8722-50AB112AEF81}" type="slidenum">
              <a:rPr lang="en-US"/>
              <a:pPr>
                <a:defRPr/>
              </a:pPr>
              <a:t>‹#›</a:t>
            </a:fld>
            <a:endParaRPr 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B05A47B-7333-4C16-87B6-D5DAFB897110}" type="slidenum">
              <a:rPr lang="en-US"/>
              <a:pPr>
                <a:defRPr/>
              </a:pPr>
              <a:t>‹#›</a:t>
            </a:fld>
            <a:endParaRPr 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7C45D63-3741-4B88-ABA3-42CC089D6563}" type="slidenum">
              <a:rPr lang="en-US"/>
              <a:pPr>
                <a:defRPr/>
              </a:pPr>
              <a:t>‹#›</a:t>
            </a:fld>
            <a:endParaRPr 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7106D0B-B4BE-418E-BB12-93C8EEB79AD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AD204F8-D99A-40AE-B0CB-36AF16D9ADBF}" type="slidenum">
              <a:rPr lang="en-US"/>
              <a:pPr>
                <a:defRPr/>
              </a:pPr>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07D807A-03E4-4D37-ABE1-1FA3A9FD296E}" type="slidenum">
              <a:rPr lang="en-US"/>
              <a:pPr>
                <a:defRPr/>
              </a:pPr>
              <a:t>‹#›</a:t>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C7347E1E-9653-42EA-B8EE-914F8D3717B2}" type="slidenum">
              <a:rPr lang="en-US"/>
              <a:pPr>
                <a:defRPr/>
              </a:pPr>
              <a:t>‹#›</a:t>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1E3C6E62-45E7-4E9C-A78A-84202C32BF38}" type="slidenum">
              <a:rPr lang="en-US"/>
              <a:pPr>
                <a:defRPr/>
              </a:pPr>
              <a:t>‹#›</a:t>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3455FF0C-3EC0-4561-A91F-742576DDD28F}" type="slidenum">
              <a:rPr lang="en-US"/>
              <a:pPr>
                <a:defRPr/>
              </a:pPr>
              <a:t>‹#›</a:t>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48D919C5-CA39-4460-A4F3-DF8A6B1DC650}" type="slidenum">
              <a:rPr lang="en-US"/>
              <a:pPr>
                <a:defRPr/>
              </a:pPr>
              <a:t>‹#›</a:t>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C7315684-2AD3-41DC-A14D-795F9F04E5DE}" type="slidenum">
              <a:rPr lang="en-US"/>
              <a:pPr>
                <a:defRPr/>
              </a:pPr>
              <a:t>‹#›</a:t>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11DC36A-AB32-48DF-B052-BF2C9A185BEA}" type="slidenum">
              <a:rPr lang="en-US"/>
              <a:pPr>
                <a:defRPr/>
              </a:pPr>
              <a:t>‹#›</a:t>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3E1925AF-139C-46B1-B175-168DAFA7967C}" type="slidenum">
              <a:rPr lang="en-US"/>
              <a:pPr>
                <a:defRPr/>
              </a:pPr>
              <a:t>‹#›</a:t>
            </a:fld>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612E563-C05E-4D86-B536-EADBA9F07E63}" type="slidenum">
              <a:rPr lang="en-US"/>
              <a:pPr>
                <a:defRPr/>
              </a:pPr>
              <a:t>‹#›</a:t>
            </a:fld>
            <a:endParaRPr 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064F593-39EA-498C-96AB-0CC67AABA52C}"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DE82AFD-18BD-47ED-A84F-4C08F763094D}" type="slidenum">
              <a:rPr lang="en-US"/>
              <a:pPr>
                <a:defRPr/>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FA15E4F-6BCE-48E0-84E4-01C0B3F91700}" type="slidenum">
              <a:rPr lang="en-US"/>
              <a:pPr>
                <a:defRPr/>
              </a:pPr>
              <a:t>‹#›</a:t>
            </a:fld>
            <a:endParaRPr 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ECFDDFD-FC4F-4904-998F-B328D6C8538E}" type="slidenum">
              <a:rPr lang="en-US"/>
              <a:pPr>
                <a:defRPr/>
              </a:pPr>
              <a:t>‹#›</a:t>
            </a:fld>
            <a:endParaRPr 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24359D68-0F5B-4A12-9022-422C4567B2DB}" type="slidenum">
              <a:rPr lang="en-US"/>
              <a:pPr>
                <a:defRPr/>
              </a:pPr>
              <a:t>‹#›</a:t>
            </a:fld>
            <a:endParaRPr 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E68E953-E5BF-46DE-88AE-95E70DE0AECE}" type="slidenum">
              <a:rPr lang="en-US"/>
              <a:pPr>
                <a:defRPr/>
              </a:pPr>
              <a:t>‹#›</a:t>
            </a:fld>
            <a:endParaRPr 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84B8E4E9-6C88-4E4A-B2CC-2C3255EE8356}" type="slidenum">
              <a:rPr lang="en-US"/>
              <a:pPr>
                <a:defRPr/>
              </a:pPr>
              <a:t>‹#›</a:t>
            </a:fld>
            <a:endParaRPr 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D5D34B55-8167-43BA-B30F-E166C241B96C}" type="slidenum">
              <a:rPr lang="en-US"/>
              <a:pPr>
                <a:defRPr/>
              </a:pPr>
              <a:t>‹#›</a:t>
            </a:fld>
            <a:endParaRPr 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9037EF66-6667-4205-9E62-A6953D08EB45}" type="slidenum">
              <a:rPr lang="en-US"/>
              <a:pPr>
                <a:defRPr/>
              </a:pPr>
              <a:t>‹#›</a:t>
            </a:fld>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80B30560-BBE7-43E0-A027-E0F330478F11}" type="slidenum">
              <a:rPr lang="en-US"/>
              <a:pPr>
                <a:defRPr/>
              </a:pPr>
              <a:t>‹#›</a:t>
            </a:fld>
            <a:endParaRPr 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1A38CD24-8612-4E53-B7CE-D5BCBE8FEB5E}" type="slidenum">
              <a:rPr lang="en-US"/>
              <a:pPr>
                <a:defRPr/>
              </a:pPr>
              <a:t>‹#›</a:t>
            </a:fld>
            <a:endParaRPr 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063CC71-C2D6-4D86-93B4-C17E4843B489}"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7A107C8-5954-4BF5-8658-266D8BE143C4}" type="slidenum">
              <a:rPr lang="en-US"/>
              <a:pPr>
                <a:defRPr/>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5245D0D-DF64-4C83-895B-9011581D536E}" type="slidenum">
              <a:rPr lang="en-US"/>
              <a:pPr>
                <a:defRPr/>
              </a:pPr>
              <a:t>‹#›</a:t>
            </a:fld>
            <a:endParaRPr 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BCCAAD46-12CB-4939-A624-221EDD0E4823}" type="slidenum">
              <a:rPr lang="en-US"/>
              <a:pPr>
                <a:defRPr/>
              </a:pPr>
              <a:t>‹#›</a:t>
            </a:fld>
            <a:endParaRPr 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6E92F32-0FB5-436D-94C9-F37877A3405B}" type="slidenum">
              <a:rPr lang="en-US"/>
              <a:pPr>
                <a:defRPr/>
              </a:pPr>
              <a:t>‹#›</a:t>
            </a:fld>
            <a:endParaRPr 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47AE396-5BB0-4BF1-9EEB-CD8078557BFB}" type="slidenum">
              <a:rPr lang="en-US"/>
              <a:pPr>
                <a:defRPr/>
              </a:pPr>
              <a:t>‹#›</a:t>
            </a:fld>
            <a:endParaRPr 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A28E322-CF9F-4ED2-85A0-11C3D5E46915}" type="slidenum">
              <a:rPr lang="en-US"/>
              <a:pPr>
                <a:defRPr/>
              </a:pPr>
              <a:t>‹#›</a:t>
            </a:fld>
            <a:endParaRPr 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A2C5C111-30F3-4241-9A75-E3918832C031}" type="slidenum">
              <a:rPr lang="en-US"/>
              <a:pPr>
                <a:defRPr/>
              </a:pPr>
              <a:t>‹#›</a:t>
            </a:fld>
            <a:endParaRPr 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DA8E5A3F-7C39-4912-B1A0-F04C4F1CECD0}" type="slidenum">
              <a:rPr lang="en-US"/>
              <a:pPr>
                <a:defRPr/>
              </a:pPr>
              <a:t>‹#›</a:t>
            </a:fld>
            <a:endParaRPr 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B4F2E4A2-1377-40DA-B9F5-1F8C2A5ECB8E}" type="slidenum">
              <a:rPr lang="en-US"/>
              <a:pPr>
                <a:defRPr/>
              </a:pPr>
              <a:t>‹#›</a:t>
            </a:fld>
            <a:endParaRPr 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E92C4DB6-01AD-461D-91A5-F757B1E51565}" type="slidenum">
              <a:rPr lang="en-US"/>
              <a:pPr>
                <a:defRPr/>
              </a:pPr>
              <a:t>‹#›</a:t>
            </a:fld>
            <a:endParaRPr 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AA24D613-D16F-4ABA-BF54-1B5C790F62C1}"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67F9791-8B8C-42BC-BADF-5E70DD3CCEB3}" type="slidenum">
              <a:rPr lang="en-US"/>
              <a:pPr>
                <a:defRPr/>
              </a:pPr>
              <a:t>‹#›</a:t>
            </a:fld>
            <a:endParaRPr 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D07EB9C-4217-4B47-8B08-82E69715154B}" type="slidenum">
              <a:rPr lang="en-US"/>
              <a:pPr>
                <a:defRPr/>
              </a:pPr>
              <a:t>‹#›</a:t>
            </a:fld>
            <a:endParaRPr 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841E84C-CD56-4B79-B34B-DF3F4A355B9D}" type="slidenum">
              <a:rPr lang="en-US"/>
              <a:pPr>
                <a:defRPr/>
              </a:pPr>
              <a:t>‹#›</a:t>
            </a:fld>
            <a:endParaRPr 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3599762-59FC-4F37-BA99-CA138C4294F4}" type="slidenum">
              <a:rPr lang="en-US"/>
              <a:pPr>
                <a:defRPr/>
              </a:pPr>
              <a:t>‹#›</a:t>
            </a:fld>
            <a:endParaRPr 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6519483-0E87-4402-B141-117E6A4EF2DF}" type="slidenum">
              <a:rPr lang="en-US"/>
              <a:pPr>
                <a:defRPr/>
              </a:pPr>
              <a:t>‹#›</a:t>
            </a:fld>
            <a:endParaRPr 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F4BDCD4-7E60-4DAB-BF2F-07E0D3FD5ACF}" type="slidenum">
              <a:rPr lang="en-US"/>
              <a:pPr>
                <a:defRPr/>
              </a:pPr>
              <a:t>‹#›</a:t>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20EEDB2F-3A97-4E3E-8031-53A2C21A6750}" type="slidenum">
              <a:rPr lang="en-US"/>
              <a:pPr>
                <a:defRPr/>
              </a:pPr>
              <a:t>‹#›</a:t>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C28A0948-66F7-4BA0-8A4F-715C7093D334}" type="slidenum">
              <a:rPr lang="en-US"/>
              <a:pPr>
                <a:defRPr/>
              </a:pPr>
              <a:t>‹#›</a:t>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EFA2BF91-5F36-46BB-BB09-9E51F5EC3ED8}" type="slidenum">
              <a:rPr lang="en-US"/>
              <a:pPr>
                <a:defRPr/>
              </a:pPr>
              <a:t>‹#›</a:t>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3EBADFF-6D25-4E22-A58B-89628FE4B6B4}"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57EE47F8-E01D-493D-AF1C-0F4CC3CC0F7F}" type="slidenum">
              <a:rPr lang="en-US"/>
              <a:pPr>
                <a:defRPr/>
              </a:pPr>
              <a:t>‹#›</a:t>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F75B042-03E6-4369-AB0D-C7BE6144737D}" type="slidenum">
              <a:rPr lang="en-US"/>
              <a:pPr>
                <a:defRPr/>
              </a:pPr>
              <a:t>‹#›</a:t>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8D86B35-CF04-49FC-A493-2871B78EBD48}"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9A50790-B03C-417D-9AF9-615D67DF0B19}"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11BFE2CB-9CB0-42DD-B14D-22C27F7ACC01}"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5ED2BC6D-4A0A-4BF2-83AD-66B1E51CD89E}"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6B0AE883-698F-4C77-8936-E339A45DF38F}"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3F7DD912-6593-4038-AEE2-191391D427B8}"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A1D5902D-64CA-4692-9218-482493795B6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B5B06FFB-C698-4C96-A89F-B88EC0DBDC01}"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71FF490C-75ED-4621-A16E-74273CC18FDC}"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48E4510-24A4-4ED2-8A4C-642DA93E44B1}"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E45A827B-78AF-4F6D-9AD9-1C47593C4288}"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DDA347E-ADFB-44CB-9A8A-FADB31F45D7B}"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353A8529-B5A0-4170-ABFD-BE760674D6CE}"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7412731-230A-4948-B1F3-E0D8F5B59630}"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D8A80E57-63BF-4162-85EA-2EBF4690A044}"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2D0BA24C-A459-497E-B619-DB0FE742FB21}"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B18F08C8-B9BA-4123-A05A-024BA24C4DC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E02E8F64-DBC9-4FD1-AD0A-5E9E38897DCC}"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458B25D6-FC78-469D-A9B9-FDDA203903DF}" type="slidenum">
              <a:rPr lang="en-US"/>
              <a:pPr>
                <a:defRPr/>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CEEDB8A8-CDFF-4BA0-9DA9-D85539299A52}" type="slidenum">
              <a:rPr lang="en-US"/>
              <a:pPr>
                <a:defRPr/>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3866CE23-35F0-4B0A-B0C5-269FC1595154}" type="slidenum">
              <a:rPr lang="en-US"/>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5D6C1A7-36FC-47F9-A770-98823CDFE592}" type="slidenum">
              <a:rPr lang="en-US"/>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	Copyright © 2014 Pearson Education, Inc. Publishing as Prentice Hall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7382C1F4-B868-45FF-B2C2-F9F8BA13D752}" type="slidenum">
              <a:rPr lang="en-US"/>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83675BB-7FAB-4225-9D43-78292B168D6A}" type="slidenum">
              <a:rPr lang="en-US"/>
              <a:pPr>
                <a:defRPr/>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F8B24D4B-5834-421B-AAFB-110CD3F13B66}" type="slidenum">
              <a:rPr lang="en-US"/>
              <a:pPr>
                <a:defRPr/>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4827FF0-D92B-4E10-AE3E-EBA6722A00C4}" type="slidenum">
              <a:rPr lang="en-US"/>
              <a:pPr>
                <a:defRPr/>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5125D4F-E883-4561-BBAA-FED07F2DEB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43EAAEB6-6220-47B8-9AE9-DAB724F2A840}"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DC40C637-FBB3-46BE-8FCF-AF759E04C563}"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36F3F7D1-3346-418D-BC10-AD5CE128486A}"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5620FCE0-C596-4FA5-B941-CFC97685C579}"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C013C8E9-2249-4F81-808C-77E10A93F523}"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062C2D1-C92F-4BFB-9587-DFA6137799A3}"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06F1CA25-6B96-4A97-90DF-D3D2F155C42F}"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10383007-EE5B-4EB9-B2A0-98221F398818}"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8F0DE0B-0813-4231-9946-1976A6D4B2AF}"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26BF461F-BC99-4813-BEA6-339CB6085AD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89BB7B3F-F606-4D63-9FDD-B7AAE513EE20}"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CB1B3B95-194D-4963-8D84-FA702A5AA10D}"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64A70459-98BB-46A4-8A90-783EF4454072}"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247EF3DF-4239-45AA-9AFD-A86A3D805732}"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3BBF0409-219E-4DC4-92C8-D21ECD2EBDDC}"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6B64E79-E97E-497C-99C2-EA988C8DF867}"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C068AD07-E490-453B-B235-B48B708DA2C5}"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A8480C4-89FF-406E-A558-C1701453D0C1}"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E821917-3243-4A8A-901E-7351F1B2B001}"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276949F-2349-408B-BE1F-580E0ACC62E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AC8762B-FDB5-403F-9761-8E68F4EB7A6B}" type="slidenum">
              <a:rPr lang="en-US"/>
              <a:pPr>
                <a:defRPr/>
              </a:pPr>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080A6D47-CBB5-44B4-B3C9-9FB88BB25042}" type="slidenum">
              <a:rPr lang="en-US"/>
              <a:pPr>
                <a:defRPr/>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0FAA6896-7D25-4A8E-9C3C-5CF873A59AAE}" type="slidenum">
              <a:rPr lang="en-US"/>
              <a:pPr>
                <a:defRPr/>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4E61EF6C-B86A-4143-8974-3ECD4E435958}" type="slidenum">
              <a:rPr lang="en-US"/>
              <a:pPr>
                <a:defRPr/>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F4F2490A-E5E5-4E71-B98C-5DBB8F321782}" type="slidenum">
              <a:rPr lang="en-US"/>
              <a:pPr>
                <a:defRPr/>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B77AFE25-2718-4A40-AA81-10C92A8A6FBE}" type="slidenum">
              <a:rPr lang="en-US"/>
              <a:pPr>
                <a:defRPr/>
              </a:pPr>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2979D2E3-F7AE-467E-84AC-1FB02346C52C}" type="slidenum">
              <a:rPr lang="en-US"/>
              <a:pPr>
                <a:defRPr/>
              </a:pPr>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A6C78CE6-3391-426F-A76D-ABE772D20FFC}" type="slidenum">
              <a:rPr lang="en-US"/>
              <a:pPr>
                <a:defRPr/>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89EF0994-0367-45CE-85D6-D5100E383A5A}" type="slidenum">
              <a:rPr lang="en-US"/>
              <a:pPr>
                <a:defRPr/>
              </a:pPr>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63909FC2-9F44-440A-8700-49D8C9CFBAD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80EC315-843A-4783-ACC2-9E745761D385}" type="slidenum">
              <a:rPr lang="en-US"/>
              <a:pPr>
                <a:defRPr/>
              </a:pPr>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DD45B1E7-2EE7-458F-923D-DD89FF6B1BB2}" type="slidenum">
              <a:rPr lang="en-US"/>
              <a:pPr>
                <a:defRPr/>
              </a:pPr>
              <a:t>‹#›</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3B658E9-FFB9-4EC5-9F27-DBDCC2520140}" type="slidenum">
              <a:rPr lang="en-US"/>
              <a:pPr>
                <a:defRPr/>
              </a:pPr>
              <a:t>‹#›</a:t>
            </a:fld>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r>
              <a:rPr lang="en-US"/>
              <a:t>8-</a:t>
            </a:r>
            <a:fld id="{E6CE551C-CB83-48EE-9FB5-A63F2801F828}" type="slidenum">
              <a:rPr lang="en-US"/>
              <a:pPr>
                <a:defRPr/>
              </a:pPr>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r>
              <a:rPr lang="en-US"/>
              <a:t>8-</a:t>
            </a:r>
            <a:fld id="{5614F605-E10F-4249-A138-D6CF74E185C5}" type="slidenum">
              <a:rPr lang="en-US"/>
              <a:pPr>
                <a:defRPr/>
              </a:pPr>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r>
              <a:rPr lang="en-US"/>
              <a:t>8-</a:t>
            </a:r>
            <a:fld id="{E8BB943F-A1C9-47B1-8DA3-D083B8F163E8}" type="slidenum">
              <a:rPr lang="en-US"/>
              <a:pPr>
                <a:defRPr/>
              </a:pPr>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A5185A9A-EDDB-4C2E-B6C8-61C0A5C41FCE}" type="slidenum">
              <a:rPr lang="en-US"/>
              <a:pPr>
                <a:defRPr/>
              </a:pPr>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r>
              <a:rPr lang="en-US"/>
              <a:t>8-</a:t>
            </a:r>
            <a:fld id="{4890A502-304D-4B54-AE75-596BA9E869CE}" type="slidenum">
              <a:rPr lang="en-US"/>
              <a:pPr>
                <a:defRPr/>
              </a:pPr>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95845C83-81EB-49EA-89D4-8C6F0119574A}" type="slidenum">
              <a:rPr lang="en-US"/>
              <a:pPr>
                <a:defRPr/>
              </a:pPr>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381000"/>
            <a:ext cx="1990725" cy="57515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381000"/>
            <a:ext cx="5821363"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r>
              <a:rPr lang="en-US"/>
              <a:t>8-</a:t>
            </a:r>
            <a:fld id="{BE6A4106-05E4-4960-A819-99E2AD2CE86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5.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5.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5.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4.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5.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5.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5.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5.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5.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5.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5.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5.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5.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5.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5.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8"/>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1027"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028" name="Picture 8" descr="8eCarthage-11.jpg"/>
          <p:cNvPicPr>
            <a:picLocks noChangeAspect="1"/>
          </p:cNvPicPr>
          <p:nvPr/>
        </p:nvPicPr>
        <p:blipFill>
          <a:blip r:embed="rId14" cstate="print"/>
          <a:srcRect/>
          <a:stretch>
            <a:fillRect/>
          </a:stretch>
        </p:blipFill>
        <p:spPr bwMode="auto">
          <a:xfrm>
            <a:off x="0" y="0"/>
            <a:ext cx="579438" cy="6858000"/>
          </a:xfrm>
          <a:prstGeom prst="rect">
            <a:avLst/>
          </a:prstGeom>
          <a:noFill/>
          <a:ln w="9525">
            <a:noFill/>
            <a:miter lim="800000"/>
            <a:headEnd/>
            <a:tailEnd/>
          </a:ln>
        </p:spPr>
      </p:pic>
      <p:pic>
        <p:nvPicPr>
          <p:cNvPr id="1029" name="Picture 9" descr="8eCarthage-21.jpg"/>
          <p:cNvPicPr>
            <a:picLocks noChangeAspect="1"/>
          </p:cNvPicPr>
          <p:nvPr/>
        </p:nvPicPr>
        <p:blipFill>
          <a:blip r:embed="rId15" cstate="print"/>
          <a:srcRect/>
          <a:stretch>
            <a:fillRect/>
          </a:stretch>
        </p:blipFill>
        <p:spPr bwMode="auto">
          <a:xfrm>
            <a:off x="1066800" y="457200"/>
            <a:ext cx="969963" cy="974725"/>
          </a:xfrm>
          <a:prstGeom prst="rect">
            <a:avLst/>
          </a:prstGeom>
          <a:noFill/>
          <a:ln w="9525">
            <a:noFill/>
            <a:miter lim="800000"/>
            <a:headEnd/>
            <a:tailEnd/>
          </a:ln>
        </p:spPr>
      </p:pic>
      <p:sp>
        <p:nvSpPr>
          <p:cNvPr id="10" name="TextBox 9"/>
          <p:cNvSpPr txBox="1"/>
          <p:nvPr/>
        </p:nvSpPr>
        <p:spPr>
          <a:xfrm>
            <a:off x="914400" y="6477000"/>
            <a:ext cx="5105400" cy="244475"/>
          </a:xfrm>
          <a:prstGeom prst="rect">
            <a:avLst/>
          </a:prstGeom>
          <a:noFill/>
        </p:spPr>
        <p:txBody>
          <a:bodyPr>
            <a:spAutoFit/>
          </a:bodyPr>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defRPr/>
            </a:pPr>
            <a:r>
              <a:rPr lang="en-US" sz="1000" dirty="0" smtClean="0">
                <a:ea typeface="+mn-ea"/>
              </a:rPr>
              <a:t>Copyright © 2014 Pearson Education, Inc. Publishing as Prentice Hall</a:t>
            </a:r>
          </a:p>
        </p:txBody>
      </p:sp>
      <p:sp>
        <p:nvSpPr>
          <p:cNvPr id="1031"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2"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0243" name="Picture 7"/>
          <p:cNvPicPr>
            <a:picLocks noChangeAspect="1"/>
          </p:cNvPicPr>
          <p:nvPr/>
        </p:nvPicPr>
        <p:blipFill>
          <a:blip r:embed="rId13" cstate="print"/>
          <a:srcRect/>
          <a:stretch>
            <a:fillRect/>
          </a:stretch>
        </p:blipFill>
        <p:spPr bwMode="auto">
          <a:xfrm>
            <a:off x="0" y="-22225"/>
            <a:ext cx="322263" cy="6858000"/>
          </a:xfrm>
          <a:prstGeom prst="rect">
            <a:avLst/>
          </a:prstGeom>
          <a:noFill/>
          <a:ln w="9525">
            <a:noFill/>
            <a:miter lim="800000"/>
            <a:headEnd/>
            <a:tailEnd/>
          </a:ln>
        </p:spPr>
      </p:pic>
      <p:sp>
        <p:nvSpPr>
          <p:cNvPr id="10244"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45"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8E68003E-F2F9-441D-BA49-CC7CA3DA560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1267" name="Picture 6"/>
          <p:cNvPicPr>
            <a:picLocks noChangeAspect="1"/>
          </p:cNvPicPr>
          <p:nvPr/>
        </p:nvPicPr>
        <p:blipFill>
          <a:blip r:embed="rId13" cstate="print"/>
          <a:srcRect/>
          <a:stretch>
            <a:fillRect/>
          </a:stretch>
        </p:blipFill>
        <p:spPr bwMode="auto">
          <a:xfrm>
            <a:off x="-7938" y="0"/>
            <a:ext cx="322263" cy="6858000"/>
          </a:xfrm>
          <a:prstGeom prst="rect">
            <a:avLst/>
          </a:prstGeom>
          <a:noFill/>
          <a:ln w="9525">
            <a:noFill/>
            <a:miter lim="800000"/>
            <a:headEnd/>
            <a:tailEnd/>
          </a:ln>
        </p:spPr>
      </p:pic>
      <p:sp>
        <p:nvSpPr>
          <p:cNvPr id="11268"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1269"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2E1A687B-71BD-47F7-B133-D0EEB7443E9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2291" name="Picture 6"/>
          <p:cNvPicPr>
            <a:picLocks noChangeAspect="1"/>
          </p:cNvPicPr>
          <p:nvPr/>
        </p:nvPicPr>
        <p:blipFill>
          <a:blip r:embed="rId13" cstate="print"/>
          <a:srcRect/>
          <a:stretch>
            <a:fillRect/>
          </a:stretch>
        </p:blipFill>
        <p:spPr bwMode="auto">
          <a:xfrm>
            <a:off x="4763" y="0"/>
            <a:ext cx="322262" cy="6858000"/>
          </a:xfrm>
          <a:prstGeom prst="rect">
            <a:avLst/>
          </a:prstGeom>
          <a:noFill/>
          <a:ln w="9525">
            <a:noFill/>
            <a:miter lim="800000"/>
            <a:headEnd/>
            <a:tailEnd/>
          </a:ln>
        </p:spPr>
      </p:pic>
      <p:sp>
        <p:nvSpPr>
          <p:cNvPr id="12292"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2293"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6EB053B6-4EB4-4255-80A2-FF3214C51C2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9" name="Rectangle 7"/>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1331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3315" name="Picture 6"/>
          <p:cNvPicPr>
            <a:picLocks noChangeAspect="1"/>
          </p:cNvPicPr>
          <p:nvPr/>
        </p:nvPicPr>
        <p:blipFill>
          <a:blip r:embed="rId13" cstate="print"/>
          <a:srcRect/>
          <a:stretch>
            <a:fillRect/>
          </a:stretch>
        </p:blipFill>
        <p:spPr bwMode="auto">
          <a:xfrm>
            <a:off x="2209800" y="9525"/>
            <a:ext cx="6923088" cy="6858000"/>
          </a:xfrm>
          <a:prstGeom prst="rect">
            <a:avLst/>
          </a:prstGeom>
          <a:noFill/>
          <a:ln w="9525">
            <a:noFill/>
            <a:miter lim="800000"/>
            <a:headEnd/>
            <a:tailEnd/>
          </a:ln>
        </p:spPr>
      </p:pic>
      <p:sp>
        <p:nvSpPr>
          <p:cNvPr id="13316"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3317"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Date Placeholder 3"/>
          <p:cNvSpPr>
            <a:spLocks noGrp="1"/>
          </p:cNvSpPr>
          <p:nvPr>
            <p:ph type="dt" sz="half" idx="2"/>
          </p:nvPr>
        </p:nvSpPr>
        <p:spPr bwMode="auto">
          <a:xfrm>
            <a:off x="457200" y="6096000"/>
            <a:ext cx="6858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solidFill>
                  <a:srgbClr val="2641D7"/>
                </a:solidFill>
                <a:latin typeface="+mn-lt"/>
                <a:ea typeface="+mn-ea"/>
              </a:defRPr>
            </a:lvl1pPr>
          </a:lstStyle>
          <a:p>
            <a:pPr>
              <a:defRPr/>
            </a:pPr>
            <a:r>
              <a:rPr lang="en-US"/>
              <a:t>Kendall &amp; Kendall	Copyright © 2014 Pearson Education, Inc. Publishing as Prentice Hall</a:t>
            </a:r>
          </a:p>
        </p:txBody>
      </p:sp>
    </p:spTree>
  </p:cSld>
  <p:clrMap bg1="lt1" tx1="dk1" bg2="lt2" tx2="dk2" accent1="accent1" accent2="accent2" accent3="accent3" accent4="accent4" accent5="accent5" accent6="accent6" hlink="hlink" folHlink="folHlink"/>
  <p:sldLayoutIdLst>
    <p:sldLayoutId id="2147483817" r:id="rId1"/>
    <p:sldLayoutId id="2147483816" r:id="rId2"/>
    <p:sldLayoutId id="2147483815" r:id="rId3"/>
    <p:sldLayoutId id="2147483814" r:id="rId4"/>
    <p:sldLayoutId id="2147483813" r:id="rId5"/>
    <p:sldLayoutId id="2147483812" r:id="rId6"/>
    <p:sldLayoutId id="2147483811" r:id="rId7"/>
    <p:sldLayoutId id="2147483810" r:id="rId8"/>
    <p:sldLayoutId id="2147483809" r:id="rId9"/>
    <p:sldLayoutId id="2147483808" r:id="rId10"/>
    <p:sldLayoutId id="2147483807"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14339"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4340"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845" name="Rectangle 5"/>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dirty="0">
                <a:latin typeface="+mn-lt"/>
                <a:ea typeface="+mn-ea"/>
                <a:cs typeface="+mn-cs"/>
              </a:defRPr>
            </a:lvl1pPr>
          </a:lstStyle>
          <a:p>
            <a:pPr>
              <a:defRPr/>
            </a:pPr>
            <a:r>
              <a:rPr lang="en-US"/>
              <a:t>Kendall &amp; Kendall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dirty="0">
                <a:latin typeface="+mn-lt"/>
                <a:ea typeface="+mn-ea"/>
                <a:cs typeface="+mn-cs"/>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78CC64DE-B599-4109-B04B-E223C4ED37D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5363" name="Picture 7"/>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15364"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5365"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D6DD50D1-C560-444F-907B-5B11B23F639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6387" name="Picture 7"/>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16388"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6389"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34CAAF71-4E33-47E0-9CE8-68DC7620D4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7411" name="Picture 9"/>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17412"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7413"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6DA78349-95EF-4028-8775-04D5B68E4F4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8435" name="Picture 5"/>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18436"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8437"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D1AC1A92-5CD6-4E8D-8EB5-1081B6DB3C6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19459" name="Picture 7"/>
          <p:cNvPicPr>
            <a:picLocks noChangeAspect="1"/>
          </p:cNvPicPr>
          <p:nvPr/>
        </p:nvPicPr>
        <p:blipFill>
          <a:blip r:embed="rId13" cstate="print"/>
          <a:srcRect/>
          <a:stretch>
            <a:fillRect/>
          </a:stretch>
        </p:blipFill>
        <p:spPr bwMode="auto">
          <a:xfrm>
            <a:off x="4763" y="0"/>
            <a:ext cx="322262" cy="6858000"/>
          </a:xfrm>
          <a:prstGeom prst="rect">
            <a:avLst/>
          </a:prstGeom>
          <a:noFill/>
          <a:ln w="9525">
            <a:noFill/>
            <a:miter lim="800000"/>
            <a:headEnd/>
            <a:tailEnd/>
          </a:ln>
        </p:spPr>
      </p:pic>
      <p:sp>
        <p:nvSpPr>
          <p:cNvPr id="19460"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9461"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99D0073A-65D1-4457-A399-5212818DBA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2051"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845" name="Rectangle 5"/>
          <p:cNvSpPr>
            <a:spLocks noGrp="1" noChangeArrowheads="1"/>
          </p:cNvSpPr>
          <p:nvPr>
            <p:ph type="dt" sz="half" idx="2"/>
          </p:nvPr>
        </p:nvSpPr>
        <p:spPr bwMode="auto">
          <a:xfrm>
            <a:off x="914400" y="6324600"/>
            <a:ext cx="640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	Copyright © 2014 Pearson Education, Inc. Publishing as Prentice Hall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dirty="0">
                <a:latin typeface="+mn-lt"/>
                <a:ea typeface="+mn-ea"/>
              </a:defRPr>
            </a:lvl1pPr>
          </a:lstStyle>
          <a:p>
            <a:pPr>
              <a:defRPr/>
            </a:pPr>
            <a:r>
              <a:rPr lang="en-US"/>
              <a:t>8-</a:t>
            </a:r>
            <a:fld id="{9CA7E1F1-BB58-48FE-83EC-CE11165388CF}" type="slidenum">
              <a:rPr lang="en-US"/>
              <a:pPr>
                <a:defRPr/>
              </a:pPr>
              <a:t>‹#›</a:t>
            </a:fld>
            <a:endParaRPr lang="en-US"/>
          </a:p>
        </p:txBody>
      </p:sp>
      <p:pic>
        <p:nvPicPr>
          <p:cNvPr id="2056" name="Picture 8" descr="8eCarthage-11.jpg"/>
          <p:cNvPicPr>
            <a:picLocks noChangeAspect="1"/>
          </p:cNvPicPr>
          <p:nvPr/>
        </p:nvPicPr>
        <p:blipFill>
          <a:blip r:embed="rId13" cstate="print"/>
          <a:srcRect/>
          <a:stretch>
            <a:fillRect/>
          </a:stretch>
        </p:blipFill>
        <p:spPr bwMode="auto">
          <a:xfrm>
            <a:off x="0" y="0"/>
            <a:ext cx="579438"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6pPr>
      <a:lvl7pPr marL="9144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7pPr>
      <a:lvl8pPr marL="13716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8pPr>
      <a:lvl9pPr marL="1828800" algn="l" rtl="0" eaLnBrk="0" fontAlgn="base" hangingPunct="0">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20483" name="Picture 7"/>
          <p:cNvPicPr>
            <a:picLocks noChangeAspect="1"/>
          </p:cNvPicPr>
          <p:nvPr/>
        </p:nvPicPr>
        <p:blipFill>
          <a:blip r:embed="rId13" cstate="print"/>
          <a:srcRect/>
          <a:stretch>
            <a:fillRect/>
          </a:stretch>
        </p:blipFill>
        <p:spPr bwMode="auto">
          <a:xfrm>
            <a:off x="0" y="-22225"/>
            <a:ext cx="322263" cy="6858000"/>
          </a:xfrm>
          <a:prstGeom prst="rect">
            <a:avLst/>
          </a:prstGeom>
          <a:noFill/>
          <a:ln w="9525">
            <a:noFill/>
            <a:miter lim="800000"/>
            <a:headEnd/>
            <a:tailEnd/>
          </a:ln>
        </p:spPr>
      </p:pic>
      <p:sp>
        <p:nvSpPr>
          <p:cNvPr id="20484"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485"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B026893C-2245-4313-8D5E-6FE424C7522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21507" name="Picture 6"/>
          <p:cNvPicPr>
            <a:picLocks noChangeAspect="1"/>
          </p:cNvPicPr>
          <p:nvPr/>
        </p:nvPicPr>
        <p:blipFill>
          <a:blip r:embed="rId13" cstate="print"/>
          <a:srcRect/>
          <a:stretch>
            <a:fillRect/>
          </a:stretch>
        </p:blipFill>
        <p:spPr bwMode="auto">
          <a:xfrm>
            <a:off x="-7938" y="0"/>
            <a:ext cx="322263" cy="6858000"/>
          </a:xfrm>
          <a:prstGeom prst="rect">
            <a:avLst/>
          </a:prstGeom>
          <a:noFill/>
          <a:ln w="9525">
            <a:noFill/>
            <a:miter lim="800000"/>
            <a:headEnd/>
            <a:tailEnd/>
          </a:ln>
        </p:spPr>
      </p:pic>
      <p:sp>
        <p:nvSpPr>
          <p:cNvPr id="21508"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1509"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36A38CED-216F-4F21-A02A-486E4A1DB74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22531" name="Picture 6"/>
          <p:cNvPicPr>
            <a:picLocks noChangeAspect="1"/>
          </p:cNvPicPr>
          <p:nvPr/>
        </p:nvPicPr>
        <p:blipFill>
          <a:blip r:embed="rId13" cstate="print"/>
          <a:srcRect/>
          <a:stretch>
            <a:fillRect/>
          </a:stretch>
        </p:blipFill>
        <p:spPr bwMode="auto">
          <a:xfrm>
            <a:off x="4763" y="0"/>
            <a:ext cx="322262" cy="6858000"/>
          </a:xfrm>
          <a:prstGeom prst="rect">
            <a:avLst/>
          </a:prstGeom>
          <a:noFill/>
          <a:ln w="9525">
            <a:noFill/>
            <a:miter lim="800000"/>
            <a:headEnd/>
            <a:tailEnd/>
          </a:ln>
        </p:spPr>
      </p:pic>
      <p:sp>
        <p:nvSpPr>
          <p:cNvPr id="22532"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2533"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455EF548-BCF3-42BE-8F61-A5E90FE1F92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3075" name="Picture 6"/>
          <p:cNvPicPr>
            <a:picLocks noChangeAspect="1"/>
          </p:cNvPicPr>
          <p:nvPr/>
        </p:nvPicPr>
        <p:blipFill>
          <a:blip r:embed="rId13" cstate="print"/>
          <a:srcRect/>
          <a:stretch>
            <a:fillRect/>
          </a:stretch>
        </p:blipFill>
        <p:spPr bwMode="auto">
          <a:xfrm>
            <a:off x="2209800" y="9525"/>
            <a:ext cx="6923088" cy="6858000"/>
          </a:xfrm>
          <a:prstGeom prst="rect">
            <a:avLst/>
          </a:prstGeom>
          <a:noFill/>
          <a:ln w="9525">
            <a:noFill/>
            <a:miter lim="800000"/>
            <a:headEnd/>
            <a:tailEnd/>
          </a:ln>
        </p:spPr>
      </p:pic>
      <p:sp>
        <p:nvSpPr>
          <p:cNvPr id="3076"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3077"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Date Placeholder 3"/>
          <p:cNvSpPr>
            <a:spLocks noGrp="1"/>
          </p:cNvSpPr>
          <p:nvPr>
            <p:ph type="dt" sz="half" idx="2"/>
          </p:nvPr>
        </p:nvSpPr>
        <p:spPr bwMode="auto">
          <a:xfrm>
            <a:off x="457200" y="6096000"/>
            <a:ext cx="66294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solidFill>
                  <a:srgbClr val="2641D7"/>
                </a:solidFill>
                <a:latin typeface="+mn-lt"/>
                <a:ea typeface="+mn-ea"/>
              </a:defRPr>
            </a:lvl1pPr>
          </a:lstStyle>
          <a:p>
            <a:pPr>
              <a:defRPr/>
            </a:pPr>
            <a:r>
              <a:rPr lang="en-US"/>
              <a:t>Kendall &amp; Kendall	Copyright © 2014 Pearson Education, Inc. Publishing as Prentice Hall</a:t>
            </a:r>
          </a:p>
        </p:txBody>
      </p:sp>
      <p:sp>
        <p:nvSpPr>
          <p:cNvPr id="3079" name="Rectangle 7"/>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4099"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4100"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845" name="Rectangle 5"/>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dirty="0">
                <a:latin typeface="+mn-lt"/>
                <a:ea typeface="+mn-ea"/>
                <a:cs typeface="+mn-cs"/>
              </a:defRPr>
            </a:lvl1pPr>
          </a:lstStyle>
          <a:p>
            <a:pPr>
              <a:defRPr/>
            </a:pPr>
            <a:r>
              <a:rPr lang="en-US"/>
              <a:t>Kendall &amp; Kendall</a:t>
            </a:r>
          </a:p>
        </p:txBody>
      </p:sp>
      <p:sp>
        <p:nvSpPr>
          <p:cNvPr id="163846" name="Rectangle 6"/>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dirty="0">
                <a:latin typeface="+mn-lt"/>
                <a:ea typeface="+mn-ea"/>
                <a:cs typeface="+mn-cs"/>
              </a:defRPr>
            </a:lvl1pPr>
          </a:lstStyle>
          <a:p>
            <a:pPr>
              <a:defRPr/>
            </a:pPr>
            <a:endParaRPr lang="en-US"/>
          </a:p>
        </p:txBody>
      </p:sp>
      <p:sp>
        <p:nvSpPr>
          <p:cNvPr id="163847" name="Rectangle 7"/>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D68D315F-2DE7-4886-BA2E-DC80FB4EAF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iming>
    <p:tnLst>
      <p:par>
        <p:cTn id="1" dur="indefinite" restart="never" nodeType="tmRoot"/>
      </p:par>
    </p:tnLst>
  </p:timing>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5123" name="Picture 7"/>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5124"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125"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62484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	Copyright © 2014 Pearson Education, Inc. Publishing as Prentice Hall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07BFA8BD-5D46-4F2D-96B6-6E6FA0490E8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6147" name="Picture 7"/>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6148"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6149"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4C655894-7592-4E3D-A7FB-82EAB63B19B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7171" name="Picture 9"/>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7172"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7173"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02E1DB43-0A1D-475F-BA7A-630D9C90D11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8195" name="Picture 5"/>
          <p:cNvPicPr>
            <a:picLocks noChangeAspect="1"/>
          </p:cNvPicPr>
          <p:nvPr/>
        </p:nvPicPr>
        <p:blipFill>
          <a:blip r:embed="rId13" cstate="print"/>
          <a:srcRect/>
          <a:stretch>
            <a:fillRect/>
          </a:stretch>
        </p:blipFill>
        <p:spPr bwMode="auto">
          <a:xfrm>
            <a:off x="0" y="0"/>
            <a:ext cx="322263" cy="6858000"/>
          </a:xfrm>
          <a:prstGeom prst="rect">
            <a:avLst/>
          </a:prstGeom>
          <a:noFill/>
          <a:ln w="9525">
            <a:noFill/>
            <a:miter lim="800000"/>
            <a:headEnd/>
            <a:tailEnd/>
          </a:ln>
        </p:spPr>
      </p:pic>
      <p:sp>
        <p:nvSpPr>
          <p:cNvPr id="8196"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8197"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D00F68E9-9D8B-430E-9FD7-98891AFF1ED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pic>
        <p:nvPicPr>
          <p:cNvPr id="9219" name="Picture 7"/>
          <p:cNvPicPr>
            <a:picLocks noChangeAspect="1"/>
          </p:cNvPicPr>
          <p:nvPr/>
        </p:nvPicPr>
        <p:blipFill>
          <a:blip r:embed="rId13" cstate="print"/>
          <a:srcRect/>
          <a:stretch>
            <a:fillRect/>
          </a:stretch>
        </p:blipFill>
        <p:spPr bwMode="auto">
          <a:xfrm>
            <a:off x="4763" y="0"/>
            <a:ext cx="322262" cy="6858000"/>
          </a:xfrm>
          <a:prstGeom prst="rect">
            <a:avLst/>
          </a:prstGeom>
          <a:noFill/>
          <a:ln w="9525">
            <a:noFill/>
            <a:miter lim="800000"/>
            <a:headEnd/>
            <a:tailEnd/>
          </a:ln>
        </p:spPr>
      </p:pic>
      <p:sp>
        <p:nvSpPr>
          <p:cNvPr id="9220" name="Rectangle 3"/>
          <p:cNvSpPr>
            <a:spLocks noGrp="1" noChangeArrowheads="1"/>
          </p:cNvSpPr>
          <p:nvPr>
            <p:ph type="title"/>
          </p:nvPr>
        </p:nvSpPr>
        <p:spPr bwMode="auto">
          <a:xfrm>
            <a:off x="990600" y="381000"/>
            <a:ext cx="787717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9221" name="Rectangle 4"/>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5"/>
          <p:cNvSpPr>
            <a:spLocks noGrp="1" noChangeArrowheads="1"/>
          </p:cNvSpPr>
          <p:nvPr>
            <p:ph type="dt" sz="half" idx="2"/>
          </p:nvPr>
        </p:nvSpPr>
        <p:spPr bwMode="auto">
          <a:xfrm>
            <a:off x="9144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p:cNvSpPr>
            <a:spLocks noGrp="1" noChangeArrowheads="1"/>
          </p:cNvSpPr>
          <p:nvPr>
            <p:ph type="ftr" sz="quarter" idx="3"/>
          </p:nvPr>
        </p:nvSpPr>
        <p:spPr bwMode="auto">
          <a:xfrm>
            <a:off x="3352800" y="63246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p:cNvSpPr>
            <a:spLocks noGrp="1" noChangeArrowheads="1"/>
          </p:cNvSpPr>
          <p:nvPr>
            <p:ph type="sldNum" sz="quarter" idx="4"/>
          </p:nvPr>
        </p:nvSpPr>
        <p:spPr bwMode="auto">
          <a:xfrm>
            <a:off x="6781800" y="63246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dirty="0">
                <a:latin typeface="+mn-lt"/>
                <a:ea typeface="+mn-ea"/>
                <a:cs typeface="ＭＳ Ｐゴシック" charset="0"/>
              </a:defRPr>
            </a:lvl1pPr>
          </a:lstStyle>
          <a:p>
            <a:pPr>
              <a:defRPr/>
            </a:pPr>
            <a:r>
              <a:rPr lang="en-US"/>
              <a:t>8-</a:t>
            </a:r>
            <a:fld id="{FCFD9A58-5F7A-4B39-A85F-D138D25B584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7.xml"/><Relationship Id="rId1" Type="http://schemas.openxmlformats.org/officeDocument/2006/relationships/slideLayout" Target="../slideLayouts/slideLayout51.xml"/><Relationship Id="rId4" Type="http://schemas.openxmlformats.org/officeDocument/2006/relationships/image" Target="cid:3287383400_217756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1"/>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23555" name="Subtitle 2"/>
          <p:cNvSpPr>
            <a:spLocks noGrp="1"/>
          </p:cNvSpPr>
          <p:nvPr>
            <p:ph type="subTitle" idx="4294967295"/>
          </p:nvPr>
        </p:nvSpPr>
        <p:spPr>
          <a:xfrm>
            <a:off x="6248400" y="533400"/>
            <a:ext cx="1752600" cy="1447800"/>
          </a:xfrm>
        </p:spPr>
        <p:txBody>
          <a:bodyPr/>
          <a:lstStyle/>
          <a:p>
            <a:pPr marL="0" indent="0" algn="ctr" eaLnBrk="1" hangingPunct="1">
              <a:buFontTx/>
              <a:buNone/>
            </a:pPr>
            <a:r>
              <a:rPr lang="en-US" sz="8000" smtClean="0">
                <a:solidFill>
                  <a:srgbClr val="D70027"/>
                </a:solidFill>
              </a:rPr>
              <a:t>8</a:t>
            </a:r>
          </a:p>
        </p:txBody>
      </p:sp>
      <p:sp>
        <p:nvSpPr>
          <p:cNvPr id="23556" name="TextBox 4"/>
          <p:cNvSpPr txBox="1">
            <a:spLocks noChangeArrowheads="1"/>
          </p:cNvSpPr>
          <p:nvPr/>
        </p:nvSpPr>
        <p:spPr bwMode="auto">
          <a:xfrm>
            <a:off x="457200" y="2286000"/>
            <a:ext cx="4724400" cy="830263"/>
          </a:xfrm>
          <a:prstGeom prst="rect">
            <a:avLst/>
          </a:prstGeom>
          <a:noFill/>
          <a:ln w="9525">
            <a:noFill/>
            <a:miter lim="800000"/>
            <a:headEnd/>
            <a:tailEnd/>
          </a:ln>
        </p:spPr>
        <p:txBody>
          <a:bodyPr>
            <a:spAutoFit/>
          </a:bodyPr>
          <a:lstStyle/>
          <a:p>
            <a:r>
              <a:rPr lang="en-US" sz="2400">
                <a:solidFill>
                  <a:srgbClr val="2641D7"/>
                </a:solidFill>
              </a:rPr>
              <a:t>Kendall &amp; Kendall</a:t>
            </a:r>
            <a:br>
              <a:rPr lang="en-US" sz="2400">
                <a:solidFill>
                  <a:srgbClr val="2641D7"/>
                </a:solidFill>
              </a:rPr>
            </a:br>
            <a:r>
              <a:rPr lang="en-US" sz="2400">
                <a:solidFill>
                  <a:srgbClr val="2641D7"/>
                </a:solidFill>
              </a:rPr>
              <a:t>Systems Analysis and Design, 9e</a:t>
            </a:r>
          </a:p>
        </p:txBody>
      </p:sp>
      <p:sp>
        <p:nvSpPr>
          <p:cNvPr id="140292" name="Rectangle 4"/>
          <p:cNvSpPr>
            <a:spLocks noGrp="1" noChangeArrowheads="1"/>
          </p:cNvSpPr>
          <p:nvPr>
            <p:ph type="ctrTitle" idx="4294967295"/>
          </p:nvPr>
        </p:nvSpPr>
        <p:spPr>
          <a:xfrm>
            <a:off x="457200" y="3657600"/>
            <a:ext cx="6248400" cy="1447800"/>
          </a:xfrm>
          <a:noFill/>
        </p:spPr>
        <p:txBody>
          <a:bodyPr anchor="b"/>
          <a:lstStyle/>
          <a:p>
            <a:pPr eaLnBrk="1" hangingPunct="1"/>
            <a:r>
              <a:rPr lang="en-US" smtClean="0"/>
              <a:t>Analyzing Systems Using Data Dictionaries</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0292"/>
                                        </p:tgtEl>
                                        <p:attrNameLst>
                                          <p:attrName>style.visibility</p:attrName>
                                        </p:attrNameLst>
                                      </p:cBhvr>
                                      <p:to>
                                        <p:strVal val="visible"/>
                                      </p:to>
                                    </p:set>
                                    <p:animEffect transition="in" filter="fade">
                                      <p:cBhvr>
                                        <p:cTn id="7" dur="20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48C03356-6836-4B23-9451-C8BFBA4790B0}" type="slidenum">
              <a:rPr lang="en-US"/>
              <a:pPr>
                <a:defRPr/>
              </a:pPr>
              <a:t>10</a:t>
            </a:fld>
            <a:endParaRPr lang="en-US"/>
          </a:p>
        </p:txBody>
      </p:sp>
      <p:sp>
        <p:nvSpPr>
          <p:cNvPr id="32772" name="Rectangle 2"/>
          <p:cNvSpPr>
            <a:spLocks noGrp="1" noChangeArrowheads="1"/>
          </p:cNvSpPr>
          <p:nvPr>
            <p:ph type="title"/>
          </p:nvPr>
        </p:nvSpPr>
        <p:spPr/>
        <p:txBody>
          <a:bodyPr/>
          <a:lstStyle/>
          <a:p>
            <a:pPr eaLnBrk="1" hangingPunct="1"/>
            <a:r>
              <a:rPr lang="en-US" smtClean="0"/>
              <a:t>Defining the Data Flow </a:t>
            </a:r>
          </a:p>
        </p:txBody>
      </p:sp>
      <p:sp>
        <p:nvSpPr>
          <p:cNvPr id="32773" name="Rectangle 3"/>
          <p:cNvSpPr>
            <a:spLocks noGrp="1" noChangeArrowheads="1"/>
          </p:cNvSpPr>
          <p:nvPr>
            <p:ph type="body" idx="1"/>
          </p:nvPr>
        </p:nvSpPr>
        <p:spPr/>
        <p:txBody>
          <a:bodyPr/>
          <a:lstStyle/>
          <a:p>
            <a:pPr eaLnBrk="1" hangingPunct="1">
              <a:lnSpc>
                <a:spcPct val="90000"/>
              </a:lnSpc>
            </a:pPr>
            <a:r>
              <a:rPr lang="en-US" sz="2400" smtClean="0"/>
              <a:t>ID</a:t>
            </a:r>
            <a:r>
              <a:rPr lang="en-US" sz="2400" smtClean="0">
                <a:cs typeface="Tahoma" pitchFamily="34" charset="0"/>
              </a:rPr>
              <a:t>—</a:t>
            </a:r>
            <a:r>
              <a:rPr lang="en-US" sz="2400" smtClean="0"/>
              <a:t>identification number</a:t>
            </a:r>
          </a:p>
          <a:p>
            <a:pPr eaLnBrk="1" hangingPunct="1">
              <a:lnSpc>
                <a:spcPct val="90000"/>
              </a:lnSpc>
            </a:pPr>
            <a:r>
              <a:rPr lang="en-US" sz="2400" smtClean="0"/>
              <a:t>Unique descriptive name</a:t>
            </a:r>
          </a:p>
          <a:p>
            <a:pPr eaLnBrk="1" hangingPunct="1">
              <a:lnSpc>
                <a:spcPct val="90000"/>
              </a:lnSpc>
            </a:pPr>
            <a:r>
              <a:rPr lang="en-US" sz="2400" smtClean="0"/>
              <a:t>A general description of the data flow</a:t>
            </a:r>
          </a:p>
          <a:p>
            <a:pPr eaLnBrk="1" hangingPunct="1">
              <a:lnSpc>
                <a:spcPct val="90000"/>
              </a:lnSpc>
            </a:pPr>
            <a:r>
              <a:rPr lang="en-US" sz="2400" smtClean="0"/>
              <a:t>The source of the data flow</a:t>
            </a:r>
          </a:p>
          <a:p>
            <a:pPr eaLnBrk="1" hangingPunct="1">
              <a:lnSpc>
                <a:spcPct val="90000"/>
              </a:lnSpc>
            </a:pPr>
            <a:r>
              <a:rPr lang="en-US" sz="2400" smtClean="0"/>
              <a:t>The destination of the data flow</a:t>
            </a:r>
          </a:p>
          <a:p>
            <a:pPr eaLnBrk="1" hangingPunct="1">
              <a:lnSpc>
                <a:spcPct val="90000"/>
              </a:lnSpc>
            </a:pPr>
            <a:r>
              <a:rPr lang="en-US" sz="2400" smtClean="0"/>
              <a:t>Type of data flow</a:t>
            </a:r>
          </a:p>
          <a:p>
            <a:pPr eaLnBrk="1" hangingPunct="1">
              <a:lnSpc>
                <a:spcPct val="90000"/>
              </a:lnSpc>
            </a:pPr>
            <a:r>
              <a:rPr lang="en-US" sz="2400" smtClean="0"/>
              <a:t>The name of the data structure describing the elements</a:t>
            </a:r>
          </a:p>
          <a:p>
            <a:pPr eaLnBrk="1" hangingPunct="1">
              <a:lnSpc>
                <a:spcPct val="90000"/>
              </a:lnSpc>
            </a:pPr>
            <a:r>
              <a:rPr lang="en-US" sz="2400" smtClean="0"/>
              <a:t>The volume per unit time</a:t>
            </a:r>
          </a:p>
          <a:p>
            <a:pPr eaLnBrk="1" hangingPunct="1">
              <a:lnSpc>
                <a:spcPct val="90000"/>
              </a:lnSpc>
            </a:pPr>
            <a:r>
              <a:rPr lang="en-US" sz="2400" smtClean="0"/>
              <a:t>An area for further comments and notations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D3043144-4C95-4370-9FA8-A50EA8C18AAD}" type="slidenum">
              <a:rPr lang="en-US"/>
              <a:pPr>
                <a:defRPr/>
              </a:pPr>
              <a:t>11</a:t>
            </a:fld>
            <a:endParaRPr lang="en-US"/>
          </a:p>
        </p:txBody>
      </p:sp>
      <p:sp>
        <p:nvSpPr>
          <p:cNvPr id="33796" name="Rectangle 2"/>
          <p:cNvSpPr>
            <a:spLocks noGrp="1" noChangeArrowheads="1"/>
          </p:cNvSpPr>
          <p:nvPr>
            <p:ph type="title"/>
          </p:nvPr>
        </p:nvSpPr>
        <p:spPr/>
        <p:txBody>
          <a:bodyPr/>
          <a:lstStyle/>
          <a:p>
            <a:pPr eaLnBrk="1" hangingPunct="1"/>
            <a:r>
              <a:rPr lang="en-US" sz="2800" smtClean="0"/>
              <a:t>An Example of a Data Flow Description from World’s Trend Catalog Division (Figure 8.3)</a:t>
            </a:r>
          </a:p>
        </p:txBody>
      </p:sp>
      <p:pic>
        <p:nvPicPr>
          <p:cNvPr id="33797" name="Picture 5"/>
          <p:cNvPicPr>
            <a:picLocks noChangeAspect="1" noChangeArrowheads="1"/>
          </p:cNvPicPr>
          <p:nvPr/>
        </p:nvPicPr>
        <p:blipFill>
          <a:blip r:embed="rId3" cstate="print"/>
          <a:srcRect/>
          <a:stretch>
            <a:fillRect/>
          </a:stretch>
        </p:blipFill>
        <p:spPr bwMode="auto">
          <a:xfrm>
            <a:off x="1981200" y="1828800"/>
            <a:ext cx="4800600" cy="45656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1B0BFB04-D908-43CC-8766-FFC7E0E3D032}" type="slidenum">
              <a:rPr lang="en-US"/>
              <a:pPr>
                <a:defRPr/>
              </a:pPr>
              <a:t>12</a:t>
            </a:fld>
            <a:endParaRPr lang="en-US"/>
          </a:p>
        </p:txBody>
      </p:sp>
      <p:sp>
        <p:nvSpPr>
          <p:cNvPr id="34820" name="Rectangle 2"/>
          <p:cNvSpPr>
            <a:spLocks noGrp="1" noChangeArrowheads="1"/>
          </p:cNvSpPr>
          <p:nvPr>
            <p:ph type="title"/>
          </p:nvPr>
        </p:nvSpPr>
        <p:spPr/>
        <p:txBody>
          <a:bodyPr/>
          <a:lstStyle/>
          <a:p>
            <a:pPr eaLnBrk="1" hangingPunct="1"/>
            <a:r>
              <a:rPr lang="en-US" smtClean="0"/>
              <a:t>Describing Data Structures</a:t>
            </a:r>
          </a:p>
        </p:txBody>
      </p:sp>
      <p:sp>
        <p:nvSpPr>
          <p:cNvPr id="34821" name="Rectangle 3"/>
          <p:cNvSpPr>
            <a:spLocks noGrp="1" noChangeArrowheads="1"/>
          </p:cNvSpPr>
          <p:nvPr>
            <p:ph type="body" idx="1"/>
          </p:nvPr>
        </p:nvSpPr>
        <p:spPr/>
        <p:txBody>
          <a:bodyPr/>
          <a:lstStyle/>
          <a:p>
            <a:pPr eaLnBrk="1" hangingPunct="1"/>
            <a:r>
              <a:rPr lang="en-US" smtClean="0"/>
              <a:t>Data structures are made up of smaller structures and elements</a:t>
            </a:r>
          </a:p>
          <a:p>
            <a:pPr eaLnBrk="1" hangingPunct="1"/>
            <a:r>
              <a:rPr lang="en-US" smtClean="0"/>
              <a:t>An algebraic notation is used to describe data structures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F3F38365-E90C-46D0-AA78-1D57C0283ABF}" type="slidenum">
              <a:rPr lang="en-US"/>
              <a:pPr>
                <a:defRPr/>
              </a:pPr>
              <a:t>13</a:t>
            </a:fld>
            <a:endParaRPr lang="en-US"/>
          </a:p>
        </p:txBody>
      </p:sp>
      <p:sp>
        <p:nvSpPr>
          <p:cNvPr id="35844" name="Rectangle 2"/>
          <p:cNvSpPr>
            <a:spLocks noGrp="1" noChangeArrowheads="1"/>
          </p:cNvSpPr>
          <p:nvPr>
            <p:ph type="title"/>
          </p:nvPr>
        </p:nvSpPr>
        <p:spPr/>
        <p:txBody>
          <a:bodyPr/>
          <a:lstStyle/>
          <a:p>
            <a:pPr eaLnBrk="1" hangingPunct="1"/>
            <a:r>
              <a:rPr lang="en-US" smtClean="0"/>
              <a:t>Algebraic Notation</a:t>
            </a:r>
          </a:p>
        </p:txBody>
      </p:sp>
      <p:sp>
        <p:nvSpPr>
          <p:cNvPr id="35845" name="Rectangle 3"/>
          <p:cNvSpPr>
            <a:spLocks noGrp="1" noChangeArrowheads="1"/>
          </p:cNvSpPr>
          <p:nvPr>
            <p:ph type="body" idx="1"/>
          </p:nvPr>
        </p:nvSpPr>
        <p:spPr/>
        <p:txBody>
          <a:bodyPr/>
          <a:lstStyle/>
          <a:p>
            <a:pPr eaLnBrk="1" hangingPunct="1"/>
            <a:r>
              <a:rPr lang="en-US" smtClean="0"/>
              <a:t>Equal sign means “is composed of”</a:t>
            </a:r>
          </a:p>
          <a:p>
            <a:pPr eaLnBrk="1" hangingPunct="1"/>
            <a:r>
              <a:rPr lang="en-US" smtClean="0"/>
              <a:t>Plus sign means “and”</a:t>
            </a:r>
          </a:p>
          <a:p>
            <a:pPr eaLnBrk="1" hangingPunct="1"/>
            <a:r>
              <a:rPr lang="en-US" smtClean="0"/>
              <a:t>Braces {} mean repetitive elements</a:t>
            </a:r>
          </a:p>
          <a:p>
            <a:pPr eaLnBrk="1" hangingPunct="1"/>
            <a:r>
              <a:rPr lang="en-US" smtClean="0"/>
              <a:t>Brackets [] for an either/or situation</a:t>
            </a:r>
          </a:p>
          <a:p>
            <a:pPr eaLnBrk="1" hangingPunct="1"/>
            <a:r>
              <a:rPr lang="en-US" smtClean="0"/>
              <a:t>Parentheses () for an optional element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45431D7E-9F0B-4CF6-BF11-7FD2A3C58CCC}" type="slidenum">
              <a:rPr lang="en-US"/>
              <a:pPr>
                <a:defRPr/>
              </a:pPr>
              <a:t>14</a:t>
            </a:fld>
            <a:endParaRPr lang="en-US"/>
          </a:p>
        </p:txBody>
      </p:sp>
      <p:sp>
        <p:nvSpPr>
          <p:cNvPr id="36868" name="Rectangle 2"/>
          <p:cNvSpPr>
            <a:spLocks noGrp="1" noChangeArrowheads="1"/>
          </p:cNvSpPr>
          <p:nvPr>
            <p:ph type="title"/>
          </p:nvPr>
        </p:nvSpPr>
        <p:spPr/>
        <p:txBody>
          <a:bodyPr/>
          <a:lstStyle/>
          <a:p>
            <a:pPr eaLnBrk="1" hangingPunct="1"/>
            <a:r>
              <a:rPr lang="en-US" sz="2800" smtClean="0"/>
              <a:t>Data Structure Example for Adding a Customer Order at World’s Trend Catalog Division </a:t>
            </a:r>
            <a:br>
              <a:rPr lang="en-US" sz="2800" smtClean="0"/>
            </a:br>
            <a:r>
              <a:rPr lang="en-US" sz="2800" smtClean="0"/>
              <a:t>(Figure 8.4)</a:t>
            </a:r>
          </a:p>
        </p:txBody>
      </p:sp>
      <p:pic>
        <p:nvPicPr>
          <p:cNvPr id="36869" name="Picture 6"/>
          <p:cNvPicPr>
            <a:picLocks noChangeAspect="1" noChangeArrowheads="1"/>
          </p:cNvPicPr>
          <p:nvPr/>
        </p:nvPicPr>
        <p:blipFill>
          <a:blip r:embed="rId3" cstate="print"/>
          <a:srcRect/>
          <a:stretch>
            <a:fillRect/>
          </a:stretch>
        </p:blipFill>
        <p:spPr bwMode="auto">
          <a:xfrm>
            <a:off x="2744788" y="1905000"/>
            <a:ext cx="3390900" cy="46482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1EA88A3D-C539-42AD-9BCA-E6416225F2F7}" type="slidenum">
              <a:rPr lang="en-US"/>
              <a:pPr>
                <a:defRPr/>
              </a:pPr>
              <a:t>15</a:t>
            </a:fld>
            <a:endParaRPr lang="en-US"/>
          </a:p>
        </p:txBody>
      </p:sp>
      <p:sp>
        <p:nvSpPr>
          <p:cNvPr id="37892" name="Rectangle 2"/>
          <p:cNvSpPr>
            <a:spLocks noGrp="1" noChangeArrowheads="1"/>
          </p:cNvSpPr>
          <p:nvPr>
            <p:ph type="title"/>
          </p:nvPr>
        </p:nvSpPr>
        <p:spPr/>
        <p:txBody>
          <a:bodyPr/>
          <a:lstStyle/>
          <a:p>
            <a:pPr eaLnBrk="1" hangingPunct="1"/>
            <a:r>
              <a:rPr lang="en-US" smtClean="0"/>
              <a:t>Structural Records</a:t>
            </a:r>
          </a:p>
        </p:txBody>
      </p:sp>
      <p:sp>
        <p:nvSpPr>
          <p:cNvPr id="37893" name="Rectangle 3"/>
          <p:cNvSpPr>
            <a:spLocks noGrp="1" noChangeArrowheads="1"/>
          </p:cNvSpPr>
          <p:nvPr>
            <p:ph type="body" idx="1"/>
          </p:nvPr>
        </p:nvSpPr>
        <p:spPr/>
        <p:txBody>
          <a:bodyPr/>
          <a:lstStyle/>
          <a:p>
            <a:pPr eaLnBrk="1" hangingPunct="1">
              <a:lnSpc>
                <a:spcPct val="90000"/>
              </a:lnSpc>
            </a:pPr>
            <a:r>
              <a:rPr lang="en-US" sz="2800" smtClean="0"/>
              <a:t>A structure may consist of elements or structural records</a:t>
            </a:r>
          </a:p>
          <a:p>
            <a:pPr eaLnBrk="1" hangingPunct="1">
              <a:lnSpc>
                <a:spcPct val="90000"/>
              </a:lnSpc>
            </a:pPr>
            <a:r>
              <a:rPr lang="en-US" sz="2800" smtClean="0"/>
              <a:t>These are a group of elements, such as:</a:t>
            </a:r>
          </a:p>
          <a:p>
            <a:pPr lvl="1" eaLnBrk="1" hangingPunct="1">
              <a:lnSpc>
                <a:spcPct val="90000"/>
              </a:lnSpc>
            </a:pPr>
            <a:r>
              <a:rPr lang="en-US" sz="2400" smtClean="0"/>
              <a:t>Customer name</a:t>
            </a:r>
          </a:p>
          <a:p>
            <a:pPr lvl="1" eaLnBrk="1" hangingPunct="1">
              <a:lnSpc>
                <a:spcPct val="90000"/>
              </a:lnSpc>
            </a:pPr>
            <a:r>
              <a:rPr lang="en-US" sz="2400" smtClean="0"/>
              <a:t>Address</a:t>
            </a:r>
          </a:p>
          <a:p>
            <a:pPr lvl="1" eaLnBrk="1" hangingPunct="1">
              <a:lnSpc>
                <a:spcPct val="90000"/>
              </a:lnSpc>
            </a:pPr>
            <a:r>
              <a:rPr lang="en-US" sz="2400" smtClean="0"/>
              <a:t>Telephone</a:t>
            </a:r>
          </a:p>
          <a:p>
            <a:pPr eaLnBrk="1" hangingPunct="1">
              <a:lnSpc>
                <a:spcPct val="90000"/>
              </a:lnSpc>
            </a:pPr>
            <a:r>
              <a:rPr lang="en-US" sz="2800" smtClean="0"/>
              <a:t>Each of these must be further defined until they are broken down into their component elements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09316A93-0BCD-4BED-8FF8-264A59CBD2EE}" type="slidenum">
              <a:rPr lang="en-US"/>
              <a:pPr>
                <a:defRPr/>
              </a:pPr>
              <a:t>16</a:t>
            </a:fld>
            <a:endParaRPr lang="en-US"/>
          </a:p>
        </p:txBody>
      </p:sp>
      <p:sp>
        <p:nvSpPr>
          <p:cNvPr id="38916" name="Rectangle 2"/>
          <p:cNvSpPr>
            <a:spLocks noGrp="1" noChangeArrowheads="1"/>
          </p:cNvSpPr>
          <p:nvPr>
            <p:ph type="title"/>
          </p:nvPr>
        </p:nvSpPr>
        <p:spPr/>
        <p:txBody>
          <a:bodyPr/>
          <a:lstStyle/>
          <a:p>
            <a:pPr eaLnBrk="1" hangingPunct="1"/>
            <a:r>
              <a:rPr lang="en-US" sz="4000" smtClean="0"/>
              <a:t>Structural Records Used in Different Systems</a:t>
            </a:r>
          </a:p>
        </p:txBody>
      </p:sp>
      <p:sp>
        <p:nvSpPr>
          <p:cNvPr id="38917" name="Rectangle 3"/>
          <p:cNvSpPr>
            <a:spLocks noGrp="1" noChangeArrowheads="1"/>
          </p:cNvSpPr>
          <p:nvPr>
            <p:ph type="body" idx="4294967295"/>
          </p:nvPr>
        </p:nvSpPr>
        <p:spPr>
          <a:xfrm>
            <a:off x="1371600" y="1828800"/>
            <a:ext cx="7543800" cy="4114800"/>
          </a:xfrm>
        </p:spPr>
        <p:txBody>
          <a:bodyPr/>
          <a:lstStyle/>
          <a:p>
            <a:pPr eaLnBrk="1" hangingPunct="1"/>
            <a:r>
              <a:rPr lang="en-US" sz="2800" smtClean="0"/>
              <a:t>Structural records and elements that are used within many different systems are given a non-system-specific name, such as street, city, and zip</a:t>
            </a:r>
          </a:p>
          <a:p>
            <a:pPr eaLnBrk="1" hangingPunct="1"/>
            <a:r>
              <a:rPr lang="en-US" sz="2800" smtClean="0"/>
              <a:t>The names do not reflect a functional area</a:t>
            </a:r>
          </a:p>
          <a:p>
            <a:pPr eaLnBrk="1" hangingPunct="1"/>
            <a:r>
              <a:rPr lang="en-US" sz="2800" smtClean="0"/>
              <a:t>This allows the analyst to define them once and use in many different applications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C93086C-EAD3-435D-A5DA-062D74FBAEA2}" type="slidenum">
              <a:rPr lang="en-US"/>
              <a:pPr>
                <a:defRPr/>
              </a:pPr>
              <a:t>17</a:t>
            </a:fld>
            <a:endParaRPr lang="en-US"/>
          </a:p>
        </p:txBody>
      </p:sp>
      <p:sp>
        <p:nvSpPr>
          <p:cNvPr id="39940" name="Rectangle 2"/>
          <p:cNvSpPr>
            <a:spLocks noGrp="1" noChangeArrowheads="1"/>
          </p:cNvSpPr>
          <p:nvPr>
            <p:ph type="title"/>
          </p:nvPr>
        </p:nvSpPr>
        <p:spPr/>
        <p:txBody>
          <a:bodyPr/>
          <a:lstStyle/>
          <a:p>
            <a:pPr eaLnBrk="1" hangingPunct="1"/>
            <a:r>
              <a:rPr lang="en-US" smtClean="0"/>
              <a:t>Structural Record Example</a:t>
            </a:r>
          </a:p>
        </p:txBody>
      </p:sp>
      <p:pic>
        <p:nvPicPr>
          <p:cNvPr id="39941" name="Picture 7"/>
          <p:cNvPicPr>
            <a:picLocks noChangeAspect="1" noChangeArrowheads="1"/>
          </p:cNvPicPr>
          <p:nvPr/>
        </p:nvPicPr>
        <p:blipFill>
          <a:blip r:embed="rId3" cstate="print"/>
          <a:srcRect/>
          <a:stretch>
            <a:fillRect/>
          </a:stretch>
        </p:blipFill>
        <p:spPr bwMode="auto">
          <a:xfrm>
            <a:off x="1676400" y="2057400"/>
            <a:ext cx="4962525" cy="391318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8CDB322-62BB-47A7-B5EA-545403EDDEBE}" type="slidenum">
              <a:rPr lang="en-US"/>
              <a:pPr>
                <a:defRPr/>
              </a:pPr>
              <a:t>18</a:t>
            </a:fld>
            <a:endParaRPr lang="en-US"/>
          </a:p>
        </p:txBody>
      </p:sp>
      <p:sp>
        <p:nvSpPr>
          <p:cNvPr id="40964" name="Rectangle 2"/>
          <p:cNvSpPr>
            <a:spLocks noGrp="1" noChangeArrowheads="1"/>
          </p:cNvSpPr>
          <p:nvPr>
            <p:ph type="title"/>
          </p:nvPr>
        </p:nvSpPr>
        <p:spPr/>
        <p:txBody>
          <a:bodyPr/>
          <a:lstStyle/>
          <a:p>
            <a:pPr eaLnBrk="1" hangingPunct="1"/>
            <a:r>
              <a:rPr lang="en-US" smtClean="0"/>
              <a:t>Logical and Physical Data Structures</a:t>
            </a:r>
          </a:p>
        </p:txBody>
      </p:sp>
      <p:sp>
        <p:nvSpPr>
          <p:cNvPr id="40965" name="Rectangle 3"/>
          <p:cNvSpPr>
            <a:spLocks noGrp="1" noChangeArrowheads="1"/>
          </p:cNvSpPr>
          <p:nvPr>
            <p:ph type="body" idx="1"/>
          </p:nvPr>
        </p:nvSpPr>
        <p:spPr/>
        <p:txBody>
          <a:bodyPr/>
          <a:lstStyle/>
          <a:p>
            <a:pPr eaLnBrk="1" hangingPunct="1"/>
            <a:r>
              <a:rPr lang="en-US" smtClean="0"/>
              <a:t>Logical: </a:t>
            </a:r>
          </a:p>
          <a:p>
            <a:pPr lvl="1" eaLnBrk="1" hangingPunct="1"/>
            <a:r>
              <a:rPr lang="en-US" smtClean="0"/>
              <a:t>Show what data the business needs for its day-to-day operations</a:t>
            </a:r>
          </a:p>
          <a:p>
            <a:pPr eaLnBrk="1" hangingPunct="1"/>
            <a:r>
              <a:rPr lang="en-US" smtClean="0"/>
              <a:t>Physical:</a:t>
            </a:r>
          </a:p>
          <a:p>
            <a:pPr lvl="1" eaLnBrk="1" hangingPunct="1"/>
            <a:r>
              <a:rPr lang="en-US" smtClean="0"/>
              <a:t>Include additional elements necessary for implementing the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5787E92-F5BD-48D1-B022-B6DEA5D36F5E}" type="slidenum">
              <a:rPr lang="en-US"/>
              <a:pPr>
                <a:defRPr/>
              </a:pPr>
              <a:t>19</a:t>
            </a:fld>
            <a:endParaRPr lang="en-US"/>
          </a:p>
        </p:txBody>
      </p:sp>
      <p:sp>
        <p:nvSpPr>
          <p:cNvPr id="41988" name="Rectangle 2"/>
          <p:cNvSpPr>
            <a:spLocks noGrp="1" noChangeArrowheads="1"/>
          </p:cNvSpPr>
          <p:nvPr>
            <p:ph type="title"/>
          </p:nvPr>
        </p:nvSpPr>
        <p:spPr/>
        <p:txBody>
          <a:bodyPr/>
          <a:lstStyle/>
          <a:p>
            <a:pPr eaLnBrk="1" hangingPunct="1"/>
            <a:r>
              <a:rPr lang="en-US" smtClean="0"/>
              <a:t>Physical Data Structures</a:t>
            </a:r>
          </a:p>
        </p:txBody>
      </p:sp>
      <p:sp>
        <p:nvSpPr>
          <p:cNvPr id="41989" name="Rectangle 3"/>
          <p:cNvSpPr>
            <a:spLocks noGrp="1" noChangeArrowheads="1"/>
          </p:cNvSpPr>
          <p:nvPr>
            <p:ph type="body" idx="1"/>
          </p:nvPr>
        </p:nvSpPr>
        <p:spPr/>
        <p:txBody>
          <a:bodyPr/>
          <a:lstStyle/>
          <a:p>
            <a:pPr eaLnBrk="1" hangingPunct="1"/>
            <a:r>
              <a:rPr lang="en-US" smtClean="0"/>
              <a:t>Key fields used to locate records</a:t>
            </a:r>
          </a:p>
          <a:p>
            <a:pPr eaLnBrk="1" hangingPunct="1"/>
            <a:r>
              <a:rPr lang="en-US" smtClean="0"/>
              <a:t>Codes to identify record status</a:t>
            </a:r>
          </a:p>
          <a:p>
            <a:pPr eaLnBrk="1" hangingPunct="1"/>
            <a:r>
              <a:rPr lang="en-US" smtClean="0"/>
              <a:t>Transaction codes to identify different record types</a:t>
            </a:r>
          </a:p>
          <a:p>
            <a:pPr eaLnBrk="1" hangingPunct="1"/>
            <a:r>
              <a:rPr lang="en-US" smtClean="0"/>
              <a:t>Repeating group entries</a:t>
            </a:r>
          </a:p>
          <a:p>
            <a:pPr eaLnBrk="1" hangingPunct="1"/>
            <a:r>
              <a:rPr lang="en-US" smtClean="0"/>
              <a:t>Limits on items in a repeating group</a:t>
            </a:r>
          </a:p>
          <a:p>
            <a:pPr eaLnBrk="1" hangingPunct="1"/>
            <a:r>
              <a:rPr lang="en-US" smtClean="0"/>
              <a:t>Password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B0CB71F-CBB1-4595-967F-CBD4F00961D8}" type="slidenum">
              <a:rPr lang="en-US"/>
              <a:pPr>
                <a:defRPr/>
              </a:pPr>
              <a:t>2</a:t>
            </a:fld>
            <a:endParaRPr lang="en-US"/>
          </a:p>
        </p:txBody>
      </p:sp>
      <p:sp>
        <p:nvSpPr>
          <p:cNvPr id="24580" name="Rectangle 2"/>
          <p:cNvSpPr>
            <a:spLocks noGrp="1" noChangeArrowheads="1"/>
          </p:cNvSpPr>
          <p:nvPr>
            <p:ph type="title"/>
          </p:nvPr>
        </p:nvSpPr>
        <p:spPr/>
        <p:txBody>
          <a:bodyPr/>
          <a:lstStyle/>
          <a:p>
            <a:pPr eaLnBrk="1" hangingPunct="1"/>
            <a:r>
              <a:rPr lang="en-US" smtClean="0"/>
              <a:t>Learning Objectives</a:t>
            </a:r>
          </a:p>
        </p:txBody>
      </p:sp>
      <p:sp>
        <p:nvSpPr>
          <p:cNvPr id="24581" name="Rectangle 3"/>
          <p:cNvSpPr>
            <a:spLocks noGrp="1" noChangeArrowheads="1"/>
          </p:cNvSpPr>
          <p:nvPr>
            <p:ph type="body" idx="1"/>
          </p:nvPr>
        </p:nvSpPr>
        <p:spPr/>
        <p:txBody>
          <a:bodyPr/>
          <a:lstStyle/>
          <a:p>
            <a:pPr eaLnBrk="1" hangingPunct="1">
              <a:lnSpc>
                <a:spcPct val="80000"/>
              </a:lnSpc>
            </a:pPr>
            <a:r>
              <a:rPr lang="en-US" sz="2400" smtClean="0"/>
              <a:t>Understand how analysts use of data dictionaries for analyzing data-oriented systems.</a:t>
            </a:r>
          </a:p>
          <a:p>
            <a:pPr eaLnBrk="1" hangingPunct="1">
              <a:lnSpc>
                <a:spcPct val="80000"/>
              </a:lnSpc>
            </a:pPr>
            <a:r>
              <a:rPr lang="en-US" sz="2400" smtClean="0"/>
              <a:t>Understand the concept of a repository for analysts’ project information and the role of CASE tools in creating them.</a:t>
            </a:r>
          </a:p>
          <a:p>
            <a:pPr eaLnBrk="1" hangingPunct="1">
              <a:lnSpc>
                <a:spcPct val="80000"/>
              </a:lnSpc>
            </a:pPr>
            <a:r>
              <a:rPr lang="en-US" sz="2400" smtClean="0"/>
              <a:t>Create data dictionary entries for data processes, stores, flows, structures, and logical and physical elements of the systems being studied, based on DFDs.</a:t>
            </a:r>
          </a:p>
          <a:p>
            <a:pPr eaLnBrk="1" hangingPunct="1">
              <a:lnSpc>
                <a:spcPct val="80000"/>
              </a:lnSpc>
            </a:pPr>
            <a:r>
              <a:rPr lang="en-US" sz="2400" smtClean="0"/>
              <a:t>Recognize the functions of data dictionaries in helping users update and maintain information systems.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F3F79D2-FC6B-407D-9E1E-B167BC7D8BFE}" type="slidenum">
              <a:rPr lang="en-US"/>
              <a:pPr>
                <a:defRPr/>
              </a:pPr>
              <a:t>20</a:t>
            </a:fld>
            <a:endParaRPr lang="en-US"/>
          </a:p>
        </p:txBody>
      </p:sp>
      <p:sp>
        <p:nvSpPr>
          <p:cNvPr id="43012" name="Rectangle 2"/>
          <p:cNvSpPr>
            <a:spLocks noGrp="1" noChangeArrowheads="1"/>
          </p:cNvSpPr>
          <p:nvPr>
            <p:ph type="title"/>
          </p:nvPr>
        </p:nvSpPr>
        <p:spPr/>
        <p:txBody>
          <a:bodyPr/>
          <a:lstStyle/>
          <a:p>
            <a:pPr eaLnBrk="1" hangingPunct="1"/>
            <a:r>
              <a:rPr lang="en-US" sz="2800" smtClean="0"/>
              <a:t>An Element Description Form Example from World’s Trend Catalog Division (Figure 8.6)</a:t>
            </a:r>
          </a:p>
        </p:txBody>
      </p:sp>
      <p:pic>
        <p:nvPicPr>
          <p:cNvPr id="43013" name="Picture 6"/>
          <p:cNvPicPr>
            <a:picLocks noChangeAspect="1" noChangeArrowheads="1"/>
          </p:cNvPicPr>
          <p:nvPr/>
        </p:nvPicPr>
        <p:blipFill>
          <a:blip r:embed="rId3" cstate="print"/>
          <a:srcRect/>
          <a:stretch>
            <a:fillRect/>
          </a:stretch>
        </p:blipFill>
        <p:spPr bwMode="auto">
          <a:xfrm>
            <a:off x="2362200" y="1828800"/>
            <a:ext cx="4059238" cy="46482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AC25464B-0786-49F3-AE9C-5A439064CDA4}" type="slidenum">
              <a:rPr lang="en-US"/>
              <a:pPr>
                <a:defRPr/>
              </a:pPr>
              <a:t>21</a:t>
            </a:fld>
            <a:endParaRPr lang="en-US"/>
          </a:p>
        </p:txBody>
      </p:sp>
      <p:sp>
        <p:nvSpPr>
          <p:cNvPr id="44036" name="Rectangle 2"/>
          <p:cNvSpPr>
            <a:spLocks noGrp="1" noChangeArrowheads="1"/>
          </p:cNvSpPr>
          <p:nvPr>
            <p:ph type="title"/>
          </p:nvPr>
        </p:nvSpPr>
        <p:spPr/>
        <p:txBody>
          <a:bodyPr/>
          <a:lstStyle/>
          <a:p>
            <a:pPr eaLnBrk="1" hangingPunct="1"/>
            <a:r>
              <a:rPr lang="en-US" smtClean="0"/>
              <a:t>Data Element Characteristics</a:t>
            </a:r>
          </a:p>
        </p:txBody>
      </p:sp>
      <p:sp>
        <p:nvSpPr>
          <p:cNvPr id="44037" name="Rectangle 3"/>
          <p:cNvSpPr>
            <a:spLocks noGrp="1" noChangeArrowheads="1"/>
          </p:cNvSpPr>
          <p:nvPr>
            <p:ph type="body" idx="1"/>
          </p:nvPr>
        </p:nvSpPr>
        <p:spPr/>
        <p:txBody>
          <a:bodyPr/>
          <a:lstStyle/>
          <a:p>
            <a:pPr eaLnBrk="1" hangingPunct="1">
              <a:lnSpc>
                <a:spcPct val="80000"/>
              </a:lnSpc>
            </a:pPr>
            <a:r>
              <a:rPr lang="en-US" sz="2400" smtClean="0"/>
              <a:t>Element ID </a:t>
            </a:r>
          </a:p>
          <a:p>
            <a:pPr eaLnBrk="1" hangingPunct="1">
              <a:lnSpc>
                <a:spcPct val="80000"/>
              </a:lnSpc>
            </a:pPr>
            <a:r>
              <a:rPr lang="en-US" sz="2400" smtClean="0"/>
              <a:t>The name of the element</a:t>
            </a:r>
          </a:p>
          <a:p>
            <a:pPr eaLnBrk="1" hangingPunct="1">
              <a:lnSpc>
                <a:spcPct val="80000"/>
              </a:lnSpc>
            </a:pPr>
            <a:r>
              <a:rPr lang="en-US" sz="2400" smtClean="0"/>
              <a:t>Aliases</a:t>
            </a:r>
          </a:p>
          <a:p>
            <a:pPr eaLnBrk="1" hangingPunct="1">
              <a:lnSpc>
                <a:spcPct val="80000"/>
              </a:lnSpc>
            </a:pPr>
            <a:r>
              <a:rPr lang="en-US" sz="2400" smtClean="0"/>
              <a:t>A short description of the element</a:t>
            </a:r>
          </a:p>
          <a:p>
            <a:pPr eaLnBrk="1" hangingPunct="1">
              <a:lnSpc>
                <a:spcPct val="80000"/>
              </a:lnSpc>
            </a:pPr>
            <a:r>
              <a:rPr lang="en-US" sz="2400" smtClean="0"/>
              <a:t>Element is base or derived</a:t>
            </a:r>
          </a:p>
          <a:p>
            <a:pPr eaLnBrk="1" hangingPunct="1">
              <a:lnSpc>
                <a:spcPct val="80000"/>
              </a:lnSpc>
            </a:pPr>
            <a:r>
              <a:rPr lang="en-US" sz="2400" smtClean="0"/>
              <a:t>Element length</a:t>
            </a:r>
          </a:p>
          <a:p>
            <a:pPr eaLnBrk="1" hangingPunct="1">
              <a:lnSpc>
                <a:spcPct val="80000"/>
              </a:lnSpc>
            </a:pPr>
            <a:r>
              <a:rPr lang="en-US" sz="2400" smtClean="0"/>
              <a:t>Type of data</a:t>
            </a:r>
          </a:p>
          <a:p>
            <a:pPr eaLnBrk="1" hangingPunct="1">
              <a:lnSpc>
                <a:spcPct val="80000"/>
              </a:lnSpc>
            </a:pPr>
            <a:r>
              <a:rPr lang="en-US" sz="2400" smtClean="0"/>
              <a:t>Input and output formats</a:t>
            </a:r>
          </a:p>
          <a:p>
            <a:pPr eaLnBrk="1" hangingPunct="1">
              <a:lnSpc>
                <a:spcPct val="80000"/>
              </a:lnSpc>
            </a:pPr>
            <a:r>
              <a:rPr lang="en-US" sz="2400" smtClean="0"/>
              <a:t>Validation criteria</a:t>
            </a:r>
          </a:p>
          <a:p>
            <a:pPr eaLnBrk="1" hangingPunct="1">
              <a:lnSpc>
                <a:spcPct val="80000"/>
              </a:lnSpc>
            </a:pPr>
            <a:r>
              <a:rPr lang="en-US" sz="2400" smtClean="0"/>
              <a:t>Default value</a:t>
            </a:r>
          </a:p>
          <a:p>
            <a:pPr eaLnBrk="1" hangingPunct="1">
              <a:lnSpc>
                <a:spcPct val="80000"/>
              </a:lnSpc>
            </a:pPr>
            <a:r>
              <a:rPr lang="en-US" sz="2400" smtClean="0"/>
              <a:t>An additional comment or remark area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95F0362-1673-4345-BDBE-E1596C9A124F}" type="slidenum">
              <a:rPr lang="en-US"/>
              <a:pPr>
                <a:defRPr/>
              </a:pPr>
              <a:t>22</a:t>
            </a:fld>
            <a:endParaRPr lang="en-US"/>
          </a:p>
        </p:txBody>
      </p:sp>
      <p:sp>
        <p:nvSpPr>
          <p:cNvPr id="45060" name="Rectangle 2"/>
          <p:cNvSpPr>
            <a:spLocks noGrp="1" noChangeArrowheads="1"/>
          </p:cNvSpPr>
          <p:nvPr>
            <p:ph type="title"/>
          </p:nvPr>
        </p:nvSpPr>
        <p:spPr/>
        <p:txBody>
          <a:bodyPr/>
          <a:lstStyle/>
          <a:p>
            <a:pPr eaLnBrk="1" hangingPunct="1"/>
            <a:r>
              <a:rPr lang="en-US" smtClean="0"/>
              <a:t>Element ID</a:t>
            </a:r>
          </a:p>
        </p:txBody>
      </p:sp>
      <p:sp>
        <p:nvSpPr>
          <p:cNvPr id="45061" name="Rectangle 3"/>
          <p:cNvSpPr>
            <a:spLocks noGrp="1" noChangeArrowheads="1"/>
          </p:cNvSpPr>
          <p:nvPr>
            <p:ph type="body" idx="1"/>
          </p:nvPr>
        </p:nvSpPr>
        <p:spPr/>
        <p:txBody>
          <a:bodyPr/>
          <a:lstStyle/>
          <a:p>
            <a:pPr eaLnBrk="1" hangingPunct="1"/>
            <a:r>
              <a:rPr lang="en-US" smtClean="0"/>
              <a:t>Optional entry</a:t>
            </a:r>
          </a:p>
          <a:p>
            <a:pPr eaLnBrk="1" hangingPunct="1"/>
            <a:r>
              <a:rPr lang="en-US" smtClean="0"/>
              <a:t>Allows the analyst to build automated data dictionary entries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93F2643-FB28-461E-84D4-1593B8CFE2EF}" type="slidenum">
              <a:rPr lang="en-US"/>
              <a:pPr>
                <a:defRPr/>
              </a:pPr>
              <a:t>23</a:t>
            </a:fld>
            <a:endParaRPr lang="en-US"/>
          </a:p>
        </p:txBody>
      </p:sp>
      <p:sp>
        <p:nvSpPr>
          <p:cNvPr id="46084" name="Rectangle 2"/>
          <p:cNvSpPr>
            <a:spLocks noGrp="1" noChangeArrowheads="1"/>
          </p:cNvSpPr>
          <p:nvPr>
            <p:ph type="title"/>
          </p:nvPr>
        </p:nvSpPr>
        <p:spPr/>
        <p:txBody>
          <a:bodyPr/>
          <a:lstStyle/>
          <a:p>
            <a:pPr eaLnBrk="1" hangingPunct="1"/>
            <a:r>
              <a:rPr lang="en-US" smtClean="0"/>
              <a:t>The Name of the Element</a:t>
            </a:r>
          </a:p>
        </p:txBody>
      </p:sp>
      <p:sp>
        <p:nvSpPr>
          <p:cNvPr id="46085" name="Rectangle 3"/>
          <p:cNvSpPr>
            <a:spLocks noGrp="1" noChangeArrowheads="1"/>
          </p:cNvSpPr>
          <p:nvPr>
            <p:ph type="body" idx="1"/>
          </p:nvPr>
        </p:nvSpPr>
        <p:spPr/>
        <p:txBody>
          <a:bodyPr/>
          <a:lstStyle/>
          <a:p>
            <a:pPr eaLnBrk="1" hangingPunct="1"/>
            <a:r>
              <a:rPr lang="en-US" smtClean="0"/>
              <a:t>Should be:</a:t>
            </a:r>
          </a:p>
          <a:p>
            <a:pPr lvl="1" eaLnBrk="1" hangingPunct="1"/>
            <a:r>
              <a:rPr lang="en-US" smtClean="0"/>
              <a:t>Descriptive</a:t>
            </a:r>
          </a:p>
          <a:p>
            <a:pPr lvl="1" eaLnBrk="1" hangingPunct="1"/>
            <a:r>
              <a:rPr lang="en-US" smtClean="0"/>
              <a:t>Unique</a:t>
            </a:r>
          </a:p>
          <a:p>
            <a:pPr eaLnBrk="1" hangingPunct="1"/>
            <a:r>
              <a:rPr lang="en-US" smtClean="0"/>
              <a:t>Based on what the element is commonly called in most programs or by the major user of the element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5FB07A89-5ABF-4E30-BBB8-272F03616279}" type="slidenum">
              <a:rPr lang="en-US"/>
              <a:pPr>
                <a:defRPr/>
              </a:pPr>
              <a:t>24</a:t>
            </a:fld>
            <a:endParaRPr lang="en-US"/>
          </a:p>
        </p:txBody>
      </p:sp>
      <p:sp>
        <p:nvSpPr>
          <p:cNvPr id="47108" name="Rectangle 2"/>
          <p:cNvSpPr>
            <a:spLocks noGrp="1" noChangeArrowheads="1"/>
          </p:cNvSpPr>
          <p:nvPr>
            <p:ph type="title"/>
          </p:nvPr>
        </p:nvSpPr>
        <p:spPr/>
        <p:txBody>
          <a:bodyPr/>
          <a:lstStyle/>
          <a:p>
            <a:pPr eaLnBrk="1" hangingPunct="1"/>
            <a:r>
              <a:rPr lang="en-US" smtClean="0"/>
              <a:t>Aliases</a:t>
            </a:r>
          </a:p>
        </p:txBody>
      </p:sp>
      <p:sp>
        <p:nvSpPr>
          <p:cNvPr id="47109" name="Rectangle 3"/>
          <p:cNvSpPr>
            <a:spLocks noGrp="1" noChangeArrowheads="1"/>
          </p:cNvSpPr>
          <p:nvPr>
            <p:ph type="body" idx="1"/>
          </p:nvPr>
        </p:nvSpPr>
        <p:spPr/>
        <p:txBody>
          <a:bodyPr/>
          <a:lstStyle/>
          <a:p>
            <a:pPr eaLnBrk="1" hangingPunct="1"/>
            <a:r>
              <a:rPr lang="en-US" smtClean="0"/>
              <a:t>Synonyms or other names for the element</a:t>
            </a:r>
          </a:p>
          <a:p>
            <a:pPr eaLnBrk="1" hangingPunct="1"/>
            <a:r>
              <a:rPr lang="en-US" smtClean="0"/>
              <a:t>Names used by different users in different systems</a:t>
            </a:r>
          </a:p>
          <a:p>
            <a:pPr eaLnBrk="1" hangingPunct="1"/>
            <a:r>
              <a:rPr lang="en-US" smtClean="0"/>
              <a:t>A CUSTOMER NUMBER may also be called a RECEIVABLE ACCOUNT NUMBER or a CLIENT NUMBER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B8C0F09-6126-4840-9A07-82D9F7D82761}" type="slidenum">
              <a:rPr lang="en-US"/>
              <a:pPr>
                <a:defRPr/>
              </a:pPr>
              <a:t>25</a:t>
            </a:fld>
            <a:endParaRPr lang="en-US"/>
          </a:p>
        </p:txBody>
      </p:sp>
      <p:sp>
        <p:nvSpPr>
          <p:cNvPr id="48132" name="Rectangle 2"/>
          <p:cNvSpPr>
            <a:spLocks noGrp="1" noChangeArrowheads="1"/>
          </p:cNvSpPr>
          <p:nvPr>
            <p:ph type="title"/>
          </p:nvPr>
        </p:nvSpPr>
        <p:spPr/>
        <p:txBody>
          <a:bodyPr/>
          <a:lstStyle/>
          <a:p>
            <a:pPr eaLnBrk="1" hangingPunct="1"/>
            <a:r>
              <a:rPr lang="en-US" sz="4000" smtClean="0"/>
              <a:t>Short Description of the Element</a:t>
            </a:r>
          </a:p>
        </p:txBody>
      </p:sp>
      <p:sp>
        <p:nvSpPr>
          <p:cNvPr id="48133" name="Rectangle 3"/>
          <p:cNvSpPr>
            <a:spLocks noGrp="1" noChangeArrowheads="1"/>
          </p:cNvSpPr>
          <p:nvPr>
            <p:ph type="body" idx="1"/>
          </p:nvPr>
        </p:nvSpPr>
        <p:spPr/>
        <p:txBody>
          <a:bodyPr/>
          <a:lstStyle/>
          <a:p>
            <a:pPr eaLnBrk="1" hangingPunct="1"/>
            <a:r>
              <a:rPr lang="en-US" smtClean="0"/>
              <a:t>An example might be:</a:t>
            </a:r>
          </a:p>
          <a:p>
            <a:pPr lvl="1" eaLnBrk="1" hangingPunct="1"/>
            <a:r>
              <a:rPr lang="en-US" smtClean="0"/>
              <a:t>Uniquely identifies a customer who has made any business transactions within the last five years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F8AB30C4-3405-459B-9EA9-26FA17A26B50}" type="slidenum">
              <a:rPr lang="en-US"/>
              <a:pPr>
                <a:defRPr/>
              </a:pPr>
              <a:t>26</a:t>
            </a:fld>
            <a:endParaRPr lang="en-US"/>
          </a:p>
        </p:txBody>
      </p:sp>
      <p:sp>
        <p:nvSpPr>
          <p:cNvPr id="49156" name="Rectangle 2"/>
          <p:cNvSpPr>
            <a:spLocks noGrp="1" noChangeArrowheads="1"/>
          </p:cNvSpPr>
          <p:nvPr>
            <p:ph type="title"/>
          </p:nvPr>
        </p:nvSpPr>
        <p:spPr/>
        <p:txBody>
          <a:bodyPr/>
          <a:lstStyle/>
          <a:p>
            <a:pPr eaLnBrk="1" hangingPunct="1"/>
            <a:r>
              <a:rPr lang="en-US" smtClean="0"/>
              <a:t>Element Is Base or Derived</a:t>
            </a:r>
          </a:p>
        </p:txBody>
      </p:sp>
      <p:sp>
        <p:nvSpPr>
          <p:cNvPr id="49157" name="Rectangle 3"/>
          <p:cNvSpPr>
            <a:spLocks noGrp="1" noChangeArrowheads="1"/>
          </p:cNvSpPr>
          <p:nvPr>
            <p:ph type="body" idx="1"/>
          </p:nvPr>
        </p:nvSpPr>
        <p:spPr/>
        <p:txBody>
          <a:bodyPr/>
          <a:lstStyle/>
          <a:p>
            <a:pPr eaLnBrk="1" hangingPunct="1"/>
            <a:r>
              <a:rPr lang="en-US" smtClean="0"/>
              <a:t>A base element is one that has been initially keyed into the system</a:t>
            </a:r>
          </a:p>
          <a:p>
            <a:pPr eaLnBrk="1" hangingPunct="1"/>
            <a:r>
              <a:rPr lang="en-US" smtClean="0"/>
              <a:t>A derived element is one that is created by a process, usually as the result of a calculation or a series of decision-making statements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033BCB1C-A4DB-41B5-A8ED-2E9A33A5E6A5}" type="slidenum">
              <a:rPr lang="en-US"/>
              <a:pPr>
                <a:defRPr/>
              </a:pPr>
              <a:t>27</a:t>
            </a:fld>
            <a:endParaRPr lang="en-US"/>
          </a:p>
        </p:txBody>
      </p:sp>
      <p:sp>
        <p:nvSpPr>
          <p:cNvPr id="50180" name="Rectangle 2"/>
          <p:cNvSpPr>
            <a:spLocks noGrp="1" noChangeArrowheads="1"/>
          </p:cNvSpPr>
          <p:nvPr>
            <p:ph type="title"/>
          </p:nvPr>
        </p:nvSpPr>
        <p:spPr/>
        <p:txBody>
          <a:bodyPr/>
          <a:lstStyle/>
          <a:p>
            <a:pPr eaLnBrk="1" hangingPunct="1"/>
            <a:r>
              <a:rPr lang="en-US" smtClean="0"/>
              <a:t>Element Length</a:t>
            </a:r>
          </a:p>
        </p:txBody>
      </p:sp>
      <p:sp>
        <p:nvSpPr>
          <p:cNvPr id="50181" name="Rectangle 3"/>
          <p:cNvSpPr>
            <a:spLocks noGrp="1" noChangeArrowheads="1"/>
          </p:cNvSpPr>
          <p:nvPr>
            <p:ph type="body" idx="1"/>
          </p:nvPr>
        </p:nvSpPr>
        <p:spPr/>
        <p:txBody>
          <a:bodyPr/>
          <a:lstStyle/>
          <a:p>
            <a:pPr eaLnBrk="1" hangingPunct="1">
              <a:buFontTx/>
              <a:buNone/>
            </a:pPr>
            <a:r>
              <a:rPr lang="en-US" smtClean="0"/>
              <a:t>   What should the element length be?</a:t>
            </a:r>
          </a:p>
          <a:p>
            <a:pPr lvl="1" eaLnBrk="1" hangingPunct="1"/>
            <a:r>
              <a:rPr lang="en-US" smtClean="0"/>
              <a:t>Some elements have standard lengths, state abbreviations, zip codes, or telephone numbers.</a:t>
            </a:r>
          </a:p>
          <a:p>
            <a:pPr lvl="1" eaLnBrk="1" hangingPunct="1"/>
            <a:r>
              <a:rPr lang="en-US" smtClean="0"/>
              <a:t>For other elements, the length may vary and the analyst and user community must decide the final length.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AAF57E3C-B6E1-442C-887E-05A8761FE5D7}" type="slidenum">
              <a:rPr lang="en-US"/>
              <a:pPr>
                <a:defRPr/>
              </a:pPr>
              <a:t>28</a:t>
            </a:fld>
            <a:endParaRPr lang="en-US"/>
          </a:p>
        </p:txBody>
      </p:sp>
      <p:sp>
        <p:nvSpPr>
          <p:cNvPr id="51204" name="Rectangle 2"/>
          <p:cNvSpPr>
            <a:spLocks noGrp="1" noChangeArrowheads="1"/>
          </p:cNvSpPr>
          <p:nvPr>
            <p:ph type="title"/>
          </p:nvPr>
        </p:nvSpPr>
        <p:spPr/>
        <p:txBody>
          <a:bodyPr/>
          <a:lstStyle/>
          <a:p>
            <a:pPr eaLnBrk="1" hangingPunct="1"/>
            <a:r>
              <a:rPr lang="en-US" smtClean="0"/>
              <a:t>Element Length Considerations</a:t>
            </a:r>
          </a:p>
        </p:txBody>
      </p:sp>
      <p:sp>
        <p:nvSpPr>
          <p:cNvPr id="51205" name="Rectangle 3"/>
          <p:cNvSpPr>
            <a:spLocks noGrp="1" noChangeArrowheads="1"/>
          </p:cNvSpPr>
          <p:nvPr>
            <p:ph type="body" idx="1"/>
          </p:nvPr>
        </p:nvSpPr>
        <p:spPr/>
        <p:txBody>
          <a:bodyPr/>
          <a:lstStyle/>
          <a:p>
            <a:pPr lvl="1" eaLnBrk="1" hangingPunct="1"/>
            <a:r>
              <a:rPr lang="en-US" smtClean="0"/>
              <a:t>Numeric amount lengths </a:t>
            </a:r>
          </a:p>
          <a:p>
            <a:pPr lvl="1" eaLnBrk="1" hangingPunct="1"/>
            <a:r>
              <a:rPr lang="en-US" smtClean="0"/>
              <a:t>Name and address fields</a:t>
            </a:r>
          </a:p>
          <a:p>
            <a:pPr lvl="1" eaLnBrk="1" hangingPunct="1"/>
            <a:r>
              <a:rPr lang="en-US" smtClean="0"/>
              <a:t>Other fields</a:t>
            </a:r>
          </a:p>
          <a:p>
            <a:pPr lvl="1" eaLnBrk="1" hangingPunct="1"/>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6E5A2D67-72FB-4722-9CF8-8DBD31E3E6B0}" type="slidenum">
              <a:rPr lang="en-US"/>
              <a:pPr>
                <a:defRPr/>
              </a:pPr>
              <a:t>29</a:t>
            </a:fld>
            <a:endParaRPr lang="en-US"/>
          </a:p>
        </p:txBody>
      </p:sp>
      <p:sp>
        <p:nvSpPr>
          <p:cNvPr id="52228" name="Rectangle 2"/>
          <p:cNvSpPr>
            <a:spLocks noGrp="1" noChangeArrowheads="1"/>
          </p:cNvSpPr>
          <p:nvPr>
            <p:ph type="title"/>
          </p:nvPr>
        </p:nvSpPr>
        <p:spPr/>
        <p:txBody>
          <a:bodyPr/>
          <a:lstStyle/>
          <a:p>
            <a:pPr eaLnBrk="1" hangingPunct="1"/>
            <a:r>
              <a:rPr lang="en-US" smtClean="0"/>
              <a:t>Name and Address Length</a:t>
            </a:r>
          </a:p>
        </p:txBody>
      </p:sp>
      <p:sp>
        <p:nvSpPr>
          <p:cNvPr id="52229" name="Text Box 3"/>
          <p:cNvSpPr txBox="1">
            <a:spLocks noChangeArrowheads="1"/>
          </p:cNvSpPr>
          <p:nvPr/>
        </p:nvSpPr>
        <p:spPr bwMode="auto">
          <a:xfrm>
            <a:off x="1143000" y="2133600"/>
            <a:ext cx="6248400" cy="3013075"/>
          </a:xfrm>
          <a:prstGeom prst="rect">
            <a:avLst/>
          </a:prstGeom>
          <a:noFill/>
          <a:ln w="9525">
            <a:noFill/>
            <a:miter lim="800000"/>
            <a:headEnd/>
            <a:tailEnd/>
          </a:ln>
          <a:effectLst/>
        </p:spPr>
        <p:txBody>
          <a:bodyPr>
            <a:spAutoFit/>
          </a:bodyPr>
          <a:lstStyle/>
          <a:p>
            <a:pPr defTabSz="454025" eaLnBrk="0" hangingPunct="0"/>
            <a:r>
              <a:rPr lang="en-US" sz="2400">
                <a:solidFill>
                  <a:schemeClr val="tx2"/>
                </a:solidFill>
                <a:latin typeface="Times New Roman" pitchFamily="18" charset="0"/>
              </a:rPr>
              <a:t>						     Percent of data that will</a:t>
            </a:r>
          </a:p>
          <a:p>
            <a:pPr defTabSz="454025" eaLnBrk="0" hangingPunct="0"/>
            <a:r>
              <a:rPr lang="en-US" sz="2400">
                <a:solidFill>
                  <a:schemeClr val="tx2"/>
                </a:solidFill>
                <a:latin typeface="Times New Roman" pitchFamily="18" charset="0"/>
              </a:rPr>
              <a:t>Element 	 	  Length	   fit (United States)</a:t>
            </a:r>
          </a:p>
          <a:p>
            <a:pPr defTabSz="454025" eaLnBrk="0" hangingPunct="0"/>
            <a:endParaRPr lang="en-US" sz="2400">
              <a:solidFill>
                <a:schemeClr val="tx2"/>
              </a:solidFill>
              <a:latin typeface="Times New Roman" pitchFamily="18" charset="0"/>
            </a:endParaRPr>
          </a:p>
          <a:p>
            <a:pPr defTabSz="454025" eaLnBrk="0" hangingPunct="0"/>
            <a:r>
              <a:rPr lang="en-US" sz="2400">
                <a:solidFill>
                  <a:schemeClr val="tx2"/>
                </a:solidFill>
                <a:latin typeface="Times New Roman" pitchFamily="18" charset="0"/>
              </a:rPr>
              <a:t>Last Name     		11				  98</a:t>
            </a:r>
          </a:p>
          <a:p>
            <a:pPr defTabSz="454025" eaLnBrk="0" hangingPunct="0"/>
            <a:r>
              <a:rPr lang="en-US" sz="2400">
                <a:solidFill>
                  <a:schemeClr val="tx2"/>
                </a:solidFill>
                <a:latin typeface="Times New Roman" pitchFamily="18" charset="0"/>
              </a:rPr>
              <a:t>First Name		18				  95</a:t>
            </a:r>
          </a:p>
          <a:p>
            <a:pPr defTabSz="454025" eaLnBrk="0" hangingPunct="0"/>
            <a:r>
              <a:rPr lang="en-US" sz="2400">
                <a:solidFill>
                  <a:schemeClr val="tx2"/>
                </a:solidFill>
                <a:latin typeface="Times New Roman" pitchFamily="18" charset="0"/>
              </a:rPr>
              <a:t>Company Name	20				  95</a:t>
            </a:r>
          </a:p>
          <a:p>
            <a:pPr defTabSz="454025" eaLnBrk="0" hangingPunct="0"/>
            <a:r>
              <a:rPr lang="en-US" sz="2400">
                <a:solidFill>
                  <a:schemeClr val="tx2"/>
                </a:solidFill>
                <a:latin typeface="Times New Roman" pitchFamily="18" charset="0"/>
              </a:rPr>
              <a:t>Street				18				  90</a:t>
            </a:r>
          </a:p>
          <a:p>
            <a:pPr defTabSz="454025" eaLnBrk="0" hangingPunct="0"/>
            <a:r>
              <a:rPr lang="en-US" sz="2400">
                <a:solidFill>
                  <a:schemeClr val="tx2"/>
                </a:solidFill>
                <a:latin typeface="Times New Roman" pitchFamily="18" charset="0"/>
              </a:rPr>
              <a:t>City				17				  99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A4E96B88-EFE9-4255-88F9-40834610A2A0}" type="slidenum">
              <a:rPr lang="en-US"/>
              <a:pPr>
                <a:defRPr/>
              </a:pPr>
              <a:t>3</a:t>
            </a:fld>
            <a:endParaRPr lang="en-US"/>
          </a:p>
        </p:txBody>
      </p:sp>
      <p:sp>
        <p:nvSpPr>
          <p:cNvPr id="25604" name="Rectangle 2"/>
          <p:cNvSpPr>
            <a:spLocks noGrp="1" noChangeArrowheads="1"/>
          </p:cNvSpPr>
          <p:nvPr>
            <p:ph type="title"/>
          </p:nvPr>
        </p:nvSpPr>
        <p:spPr/>
        <p:txBody>
          <a:bodyPr/>
          <a:lstStyle/>
          <a:p>
            <a:pPr eaLnBrk="1" hangingPunct="1"/>
            <a:r>
              <a:rPr lang="en-US" smtClean="0"/>
              <a:t>Cataloging</a:t>
            </a:r>
          </a:p>
        </p:txBody>
      </p:sp>
      <p:sp>
        <p:nvSpPr>
          <p:cNvPr id="25605" name="Rectangle 3"/>
          <p:cNvSpPr>
            <a:spLocks noGrp="1" noChangeArrowheads="1"/>
          </p:cNvSpPr>
          <p:nvPr>
            <p:ph type="body" idx="1"/>
          </p:nvPr>
        </p:nvSpPr>
        <p:spPr/>
        <p:txBody>
          <a:bodyPr/>
          <a:lstStyle/>
          <a:p>
            <a:pPr eaLnBrk="1" hangingPunct="1"/>
            <a:r>
              <a:rPr lang="en-US" sz="2800" smtClean="0"/>
              <a:t>Data flow diagrams can be used to catalog:</a:t>
            </a:r>
          </a:p>
          <a:p>
            <a:pPr lvl="1" eaLnBrk="1" hangingPunct="1"/>
            <a:r>
              <a:rPr lang="en-US" sz="2400" smtClean="0"/>
              <a:t>Data processes</a:t>
            </a:r>
          </a:p>
          <a:p>
            <a:pPr lvl="1" eaLnBrk="1" hangingPunct="1"/>
            <a:r>
              <a:rPr lang="en-US" sz="2400" smtClean="0"/>
              <a:t>Flows</a:t>
            </a:r>
          </a:p>
          <a:p>
            <a:pPr lvl="1" eaLnBrk="1" hangingPunct="1"/>
            <a:r>
              <a:rPr lang="en-US" sz="2400" smtClean="0"/>
              <a:t>Stores</a:t>
            </a:r>
          </a:p>
          <a:p>
            <a:pPr lvl="1" eaLnBrk="1" hangingPunct="1"/>
            <a:r>
              <a:rPr lang="en-US" sz="2400" smtClean="0"/>
              <a:t>Structures</a:t>
            </a:r>
          </a:p>
          <a:p>
            <a:pPr lvl="1" eaLnBrk="1" hangingPunct="1"/>
            <a:r>
              <a:rPr lang="en-US" sz="2400" smtClean="0"/>
              <a:t>Elements</a:t>
            </a:r>
          </a:p>
          <a:p>
            <a:pPr eaLnBrk="1" hangingPunct="1"/>
            <a:r>
              <a:rPr lang="en-US" sz="2800" smtClean="0"/>
              <a:t>Cataloging takes place with the data dictionary</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D16AC76C-31D3-4B2F-8D5D-C7023CF8D916}" type="slidenum">
              <a:rPr lang="en-US"/>
              <a:pPr>
                <a:defRPr/>
              </a:pPr>
              <a:t>30</a:t>
            </a:fld>
            <a:endParaRPr lang="en-US"/>
          </a:p>
        </p:txBody>
      </p:sp>
      <p:sp>
        <p:nvSpPr>
          <p:cNvPr id="53252" name="Rectangle 2"/>
          <p:cNvSpPr>
            <a:spLocks noGrp="1" noChangeArrowheads="1"/>
          </p:cNvSpPr>
          <p:nvPr>
            <p:ph type="title"/>
          </p:nvPr>
        </p:nvSpPr>
        <p:spPr/>
        <p:txBody>
          <a:bodyPr/>
          <a:lstStyle/>
          <a:p>
            <a:pPr eaLnBrk="1" hangingPunct="1"/>
            <a:r>
              <a:rPr lang="en-US" smtClean="0"/>
              <a:t>Data Truncation</a:t>
            </a:r>
          </a:p>
        </p:txBody>
      </p:sp>
      <p:sp>
        <p:nvSpPr>
          <p:cNvPr id="53253" name="Rectangle 3"/>
          <p:cNvSpPr>
            <a:spLocks noGrp="1" noChangeArrowheads="1"/>
          </p:cNvSpPr>
          <p:nvPr>
            <p:ph type="body" idx="4294967295"/>
          </p:nvPr>
        </p:nvSpPr>
        <p:spPr/>
        <p:txBody>
          <a:bodyPr/>
          <a:lstStyle/>
          <a:p>
            <a:pPr eaLnBrk="1" hangingPunct="1">
              <a:lnSpc>
                <a:spcPct val="90000"/>
              </a:lnSpc>
            </a:pPr>
            <a:r>
              <a:rPr lang="en-US" smtClean="0"/>
              <a:t>If the element is too small, the data will be truncated</a:t>
            </a:r>
          </a:p>
          <a:p>
            <a:pPr eaLnBrk="1" hangingPunct="1">
              <a:lnSpc>
                <a:spcPct val="90000"/>
              </a:lnSpc>
            </a:pPr>
            <a:r>
              <a:rPr lang="en-US" smtClean="0"/>
              <a:t>The analyst must decide how this will affect the system outputs</a:t>
            </a:r>
          </a:p>
          <a:p>
            <a:pPr eaLnBrk="1" hangingPunct="1">
              <a:lnSpc>
                <a:spcPct val="90000"/>
              </a:lnSpc>
            </a:pPr>
            <a:r>
              <a:rPr lang="en-US" smtClean="0"/>
              <a:t>If a last name is truncated, mail would usually still be delivered</a:t>
            </a:r>
          </a:p>
          <a:p>
            <a:pPr eaLnBrk="1" hangingPunct="1">
              <a:lnSpc>
                <a:spcPct val="90000"/>
              </a:lnSpc>
            </a:pPr>
            <a:r>
              <a:rPr lang="en-US" smtClean="0"/>
              <a:t>A truncated email address or web address is not usable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1A8B477C-9E79-4221-B548-F65519F3A353}" type="slidenum">
              <a:rPr lang="en-US"/>
              <a:pPr>
                <a:defRPr/>
              </a:pPr>
              <a:t>31</a:t>
            </a:fld>
            <a:endParaRPr lang="en-US"/>
          </a:p>
        </p:txBody>
      </p:sp>
      <p:sp>
        <p:nvSpPr>
          <p:cNvPr id="54276" name="Rectangle 2"/>
          <p:cNvSpPr>
            <a:spLocks noGrp="1" noChangeArrowheads="1"/>
          </p:cNvSpPr>
          <p:nvPr>
            <p:ph type="title"/>
          </p:nvPr>
        </p:nvSpPr>
        <p:spPr/>
        <p:txBody>
          <a:bodyPr/>
          <a:lstStyle/>
          <a:p>
            <a:pPr eaLnBrk="1" hangingPunct="1"/>
            <a:r>
              <a:rPr lang="en-US" smtClean="0"/>
              <a:t>Type of Data</a:t>
            </a:r>
          </a:p>
        </p:txBody>
      </p:sp>
      <p:sp>
        <p:nvSpPr>
          <p:cNvPr id="54277" name="Rectangle 3"/>
          <p:cNvSpPr>
            <a:spLocks noGrp="1" noChangeArrowheads="1"/>
          </p:cNvSpPr>
          <p:nvPr>
            <p:ph type="body" idx="4294967295"/>
          </p:nvPr>
        </p:nvSpPr>
        <p:spPr/>
        <p:txBody>
          <a:bodyPr/>
          <a:lstStyle/>
          <a:p>
            <a:pPr eaLnBrk="1" hangingPunct="1"/>
            <a:r>
              <a:rPr lang="en-US" smtClean="0"/>
              <a:t>Alphanumeric or text data</a:t>
            </a:r>
          </a:p>
          <a:p>
            <a:pPr eaLnBrk="1" hangingPunct="1"/>
            <a:r>
              <a:rPr lang="en-US" smtClean="0"/>
              <a:t>Formats</a:t>
            </a:r>
          </a:p>
          <a:p>
            <a:pPr lvl="1" eaLnBrk="1" hangingPunct="1"/>
            <a:r>
              <a:rPr lang="en-US" smtClean="0"/>
              <a:t>Mainframe: packed, binary, display</a:t>
            </a:r>
          </a:p>
          <a:p>
            <a:pPr lvl="1" eaLnBrk="1" hangingPunct="1"/>
            <a:r>
              <a:rPr lang="en-US" smtClean="0"/>
              <a:t>Microcomputer (PC) formats</a:t>
            </a:r>
          </a:p>
          <a:p>
            <a:pPr lvl="1" eaLnBrk="1" hangingPunct="1"/>
            <a:r>
              <a:rPr lang="en-US" smtClean="0"/>
              <a:t>PC formats, such as Currency, Number, or Scientific, depend on how the data will be used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41DDAD63-2780-46F8-BD4A-BA9903DD29A8}" type="slidenum">
              <a:rPr lang="en-US"/>
              <a:pPr>
                <a:defRPr/>
              </a:pPr>
              <a:t>32</a:t>
            </a:fld>
            <a:endParaRPr lang="en-US"/>
          </a:p>
        </p:txBody>
      </p:sp>
      <p:sp>
        <p:nvSpPr>
          <p:cNvPr id="55300" name="Rectangle 2"/>
          <p:cNvSpPr>
            <a:spLocks noGrp="1" noChangeArrowheads="1"/>
          </p:cNvSpPr>
          <p:nvPr>
            <p:ph type="title"/>
          </p:nvPr>
        </p:nvSpPr>
        <p:spPr/>
        <p:txBody>
          <a:bodyPr/>
          <a:lstStyle/>
          <a:p>
            <a:pPr eaLnBrk="1" hangingPunct="1"/>
            <a:r>
              <a:rPr lang="en-US" sz="4000" smtClean="0"/>
              <a:t>Some Examples of Data Formats Used in PC Systems (Figure 8.7)</a:t>
            </a:r>
          </a:p>
        </p:txBody>
      </p:sp>
      <p:pic>
        <p:nvPicPr>
          <p:cNvPr id="55305" name="Picture 9"/>
          <p:cNvPicPr>
            <a:picLocks noChangeAspect="1" noChangeArrowheads="1"/>
          </p:cNvPicPr>
          <p:nvPr/>
        </p:nvPicPr>
        <p:blipFill>
          <a:blip r:embed="rId3" cstate="print"/>
          <a:srcRect/>
          <a:stretch>
            <a:fillRect/>
          </a:stretch>
        </p:blipFill>
        <p:spPr bwMode="auto">
          <a:xfrm>
            <a:off x="1066800" y="1905000"/>
            <a:ext cx="6781800" cy="459898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7174265C-3531-4C0F-A3A7-7CB143EB3151}" type="slidenum">
              <a:rPr lang="en-US"/>
              <a:pPr>
                <a:defRPr/>
              </a:pPr>
              <a:t>33</a:t>
            </a:fld>
            <a:endParaRPr lang="en-US"/>
          </a:p>
        </p:txBody>
      </p:sp>
      <p:sp>
        <p:nvSpPr>
          <p:cNvPr id="56324" name="Rectangle 2"/>
          <p:cNvSpPr>
            <a:spLocks noGrp="1" noChangeArrowheads="1"/>
          </p:cNvSpPr>
          <p:nvPr>
            <p:ph type="title"/>
          </p:nvPr>
        </p:nvSpPr>
        <p:spPr/>
        <p:txBody>
          <a:bodyPr/>
          <a:lstStyle/>
          <a:p>
            <a:pPr eaLnBrk="1" hangingPunct="1"/>
            <a:r>
              <a:rPr lang="en-US" sz="4000" smtClean="0"/>
              <a:t>Format Character Codes </a:t>
            </a:r>
            <a:br>
              <a:rPr lang="en-US" sz="4000" smtClean="0"/>
            </a:br>
            <a:r>
              <a:rPr lang="en-US" sz="4000" smtClean="0"/>
              <a:t>(Figure 8.8)</a:t>
            </a:r>
          </a:p>
        </p:txBody>
      </p:sp>
      <p:pic>
        <p:nvPicPr>
          <p:cNvPr id="56329" name="Picture 9"/>
          <p:cNvPicPr>
            <a:picLocks noChangeAspect="1" noChangeArrowheads="1"/>
          </p:cNvPicPr>
          <p:nvPr/>
        </p:nvPicPr>
        <p:blipFill>
          <a:blip r:embed="rId3" cstate="print"/>
          <a:srcRect/>
          <a:stretch>
            <a:fillRect/>
          </a:stretch>
        </p:blipFill>
        <p:spPr bwMode="auto">
          <a:xfrm>
            <a:off x="762000" y="2133600"/>
            <a:ext cx="8105775" cy="263683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48567CCB-A103-4541-BC83-4FE819B1E62F}" type="slidenum">
              <a:rPr lang="en-US"/>
              <a:pPr>
                <a:defRPr/>
              </a:pPr>
              <a:t>34</a:t>
            </a:fld>
            <a:endParaRPr lang="en-US"/>
          </a:p>
        </p:txBody>
      </p:sp>
      <p:sp>
        <p:nvSpPr>
          <p:cNvPr id="57348" name="Rectangle 2"/>
          <p:cNvSpPr>
            <a:spLocks noGrp="1" noChangeArrowheads="1"/>
          </p:cNvSpPr>
          <p:nvPr>
            <p:ph type="title"/>
          </p:nvPr>
        </p:nvSpPr>
        <p:spPr/>
        <p:txBody>
          <a:bodyPr/>
          <a:lstStyle/>
          <a:p>
            <a:pPr eaLnBrk="1" hangingPunct="1"/>
            <a:r>
              <a:rPr lang="en-US" smtClean="0"/>
              <a:t>Validation Criteria</a:t>
            </a:r>
          </a:p>
        </p:txBody>
      </p:sp>
      <p:sp>
        <p:nvSpPr>
          <p:cNvPr id="57349" name="Rectangle 3"/>
          <p:cNvSpPr>
            <a:spLocks noGrp="1" noChangeArrowheads="1"/>
          </p:cNvSpPr>
          <p:nvPr>
            <p:ph type="body" idx="4294967295"/>
          </p:nvPr>
        </p:nvSpPr>
        <p:spPr/>
        <p:txBody>
          <a:bodyPr/>
          <a:lstStyle/>
          <a:p>
            <a:pPr eaLnBrk="1" hangingPunct="1"/>
            <a:r>
              <a:rPr lang="en-US" smtClean="0"/>
              <a:t>Ensure that accurate data are captured by the system</a:t>
            </a:r>
          </a:p>
          <a:p>
            <a:pPr eaLnBrk="1" hangingPunct="1"/>
            <a:r>
              <a:rPr lang="en-US" smtClean="0"/>
              <a:t>Elements are either:</a:t>
            </a:r>
          </a:p>
          <a:p>
            <a:pPr lvl="1" eaLnBrk="1" hangingPunct="1"/>
            <a:r>
              <a:rPr lang="en-US" smtClean="0"/>
              <a:t>Discrete, meaning they have fixed values</a:t>
            </a:r>
          </a:p>
          <a:p>
            <a:pPr lvl="1" eaLnBrk="1" hangingPunct="1"/>
            <a:r>
              <a:rPr lang="en-US" smtClean="0"/>
              <a:t>Continuous, with a smooth range of values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22E9EFCE-C957-4B8E-8DB2-B4080CA8C2E7}" type="slidenum">
              <a:rPr lang="en-US"/>
              <a:pPr>
                <a:defRPr/>
              </a:pPr>
              <a:t>35</a:t>
            </a:fld>
            <a:endParaRPr lang="en-US"/>
          </a:p>
        </p:txBody>
      </p:sp>
      <p:sp>
        <p:nvSpPr>
          <p:cNvPr id="58372" name="Rectangle 2"/>
          <p:cNvSpPr>
            <a:spLocks noGrp="1" noChangeArrowheads="1"/>
          </p:cNvSpPr>
          <p:nvPr>
            <p:ph type="title"/>
          </p:nvPr>
        </p:nvSpPr>
        <p:spPr/>
        <p:txBody>
          <a:bodyPr/>
          <a:lstStyle/>
          <a:p>
            <a:pPr eaLnBrk="1" hangingPunct="1"/>
            <a:r>
              <a:rPr lang="en-US" smtClean="0"/>
              <a:t>Default Value</a:t>
            </a:r>
          </a:p>
        </p:txBody>
      </p:sp>
      <p:sp>
        <p:nvSpPr>
          <p:cNvPr id="58373" name="Rectangle 3"/>
          <p:cNvSpPr>
            <a:spLocks noGrp="1" noChangeArrowheads="1"/>
          </p:cNvSpPr>
          <p:nvPr>
            <p:ph type="body" idx="4294967295"/>
          </p:nvPr>
        </p:nvSpPr>
        <p:spPr/>
        <p:txBody>
          <a:bodyPr/>
          <a:lstStyle/>
          <a:p>
            <a:pPr eaLnBrk="1" hangingPunct="1"/>
            <a:r>
              <a:rPr lang="en-US" smtClean="0"/>
              <a:t>Include any default value the element may have</a:t>
            </a:r>
          </a:p>
          <a:p>
            <a:pPr eaLnBrk="1" hangingPunct="1"/>
            <a:r>
              <a:rPr lang="en-US" smtClean="0"/>
              <a:t>The default value is displayed on entry screens</a:t>
            </a:r>
          </a:p>
          <a:p>
            <a:pPr eaLnBrk="1" hangingPunct="1"/>
            <a:r>
              <a:rPr lang="en-US" smtClean="0"/>
              <a:t>Reduces the amount of keying</a:t>
            </a:r>
          </a:p>
          <a:p>
            <a:pPr lvl="1" eaLnBrk="1" hangingPunct="1"/>
            <a:r>
              <a:rPr lang="en-US" smtClean="0"/>
              <a:t>Default values on GUI screens</a:t>
            </a:r>
          </a:p>
          <a:p>
            <a:pPr lvl="2" eaLnBrk="1" hangingPunct="1"/>
            <a:r>
              <a:rPr lang="en-US" smtClean="0"/>
              <a:t>Initially display in drop-down lists</a:t>
            </a:r>
          </a:p>
          <a:p>
            <a:pPr lvl="2" eaLnBrk="1" hangingPunct="1"/>
            <a:r>
              <a:rPr lang="en-US" smtClean="0"/>
              <a:t>Are selected when a group of radio buttons are used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4"/>
          <p:cNvSpPr>
            <a:spLocks noGrp="1"/>
          </p:cNvSpPr>
          <p:nvPr>
            <p:ph type="sldNum" sz="quarter" idx="12"/>
          </p:nvPr>
        </p:nvSpPr>
        <p:spPr/>
        <p:txBody>
          <a:bodyPr/>
          <a:lstStyle/>
          <a:p>
            <a:pPr>
              <a:defRPr/>
            </a:pPr>
            <a:r>
              <a:rPr lang="en-US"/>
              <a:t>8-</a:t>
            </a:r>
            <a:fld id="{ED2D811C-08C3-4C9F-A4E4-CE6C389C6950}" type="slidenum">
              <a:rPr lang="en-US"/>
              <a:pPr>
                <a:defRPr/>
              </a:pPr>
              <a:t>36</a:t>
            </a:fld>
            <a:endParaRPr lang="en-US"/>
          </a:p>
        </p:txBody>
      </p:sp>
      <p:sp>
        <p:nvSpPr>
          <p:cNvPr id="59396" name="Rectangle 2"/>
          <p:cNvSpPr>
            <a:spLocks noGrp="1" noChangeArrowheads="1"/>
          </p:cNvSpPr>
          <p:nvPr>
            <p:ph type="title"/>
          </p:nvPr>
        </p:nvSpPr>
        <p:spPr/>
        <p:txBody>
          <a:bodyPr/>
          <a:lstStyle/>
          <a:p>
            <a:pPr eaLnBrk="1" hangingPunct="1"/>
            <a:r>
              <a:rPr lang="en-US" smtClean="0"/>
              <a:t>Comment or Remarks Area</a:t>
            </a:r>
          </a:p>
        </p:txBody>
      </p:sp>
      <p:sp>
        <p:nvSpPr>
          <p:cNvPr id="59397" name="Rectangle 3"/>
          <p:cNvSpPr>
            <a:spLocks noGrp="1" noChangeArrowheads="1"/>
          </p:cNvSpPr>
          <p:nvPr>
            <p:ph type="body" idx="4294967295"/>
          </p:nvPr>
        </p:nvSpPr>
        <p:spPr/>
        <p:txBody>
          <a:bodyPr/>
          <a:lstStyle/>
          <a:p>
            <a:pPr eaLnBrk="1" hangingPunct="1"/>
            <a:r>
              <a:rPr lang="en-US" smtClean="0"/>
              <a:t>This might be used to indicate the format of the date, special validation that is required, the check-digit method used, and so 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AF8D944E-A56E-4A11-B2DF-2BF8FA04F602}" type="slidenum">
              <a:rPr lang="en-US"/>
              <a:pPr>
                <a:defRPr/>
              </a:pPr>
              <a:t>37</a:t>
            </a:fld>
            <a:endParaRPr lang="en-US"/>
          </a:p>
        </p:txBody>
      </p:sp>
      <p:sp>
        <p:nvSpPr>
          <p:cNvPr id="60420" name="Rectangle 2"/>
          <p:cNvSpPr>
            <a:spLocks noGrp="1" noChangeArrowheads="1"/>
          </p:cNvSpPr>
          <p:nvPr>
            <p:ph type="title"/>
          </p:nvPr>
        </p:nvSpPr>
        <p:spPr/>
        <p:txBody>
          <a:bodyPr/>
          <a:lstStyle/>
          <a:p>
            <a:pPr eaLnBrk="1" hangingPunct="1"/>
            <a:r>
              <a:rPr lang="en-US" smtClean="0"/>
              <a:t>Data Stores</a:t>
            </a:r>
          </a:p>
        </p:txBody>
      </p:sp>
      <p:sp>
        <p:nvSpPr>
          <p:cNvPr id="60421" name="Rectangle 3"/>
          <p:cNvSpPr>
            <a:spLocks noGrp="1" noChangeArrowheads="1"/>
          </p:cNvSpPr>
          <p:nvPr>
            <p:ph type="body" idx="1"/>
          </p:nvPr>
        </p:nvSpPr>
        <p:spPr/>
        <p:txBody>
          <a:bodyPr/>
          <a:lstStyle/>
          <a:p>
            <a:pPr eaLnBrk="1" hangingPunct="1">
              <a:lnSpc>
                <a:spcPct val="80000"/>
              </a:lnSpc>
            </a:pPr>
            <a:r>
              <a:rPr lang="en-US" sz="2800" smtClean="0"/>
              <a:t>Data stores are created for each different data entity being stored</a:t>
            </a:r>
          </a:p>
          <a:p>
            <a:pPr eaLnBrk="1" hangingPunct="1">
              <a:lnSpc>
                <a:spcPct val="80000"/>
              </a:lnSpc>
            </a:pPr>
            <a:r>
              <a:rPr lang="en-US" sz="2800" smtClean="0"/>
              <a:t>When data flow base elements are grouped together to form a structural record, a data store is created for each unique structural record</a:t>
            </a:r>
          </a:p>
          <a:p>
            <a:pPr eaLnBrk="1" hangingPunct="1">
              <a:lnSpc>
                <a:spcPct val="80000"/>
              </a:lnSpc>
            </a:pPr>
            <a:r>
              <a:rPr lang="en-US" sz="2800" smtClean="0"/>
              <a:t>Because a given data flow may only show part of the collective data that a structural record contains, many different data flow structures may need to be examined to arrive at a complete data store description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FB6EF40D-5286-433C-9234-F1CAD0A0A267}" type="slidenum">
              <a:rPr lang="en-US"/>
              <a:pPr>
                <a:defRPr/>
              </a:pPr>
              <a:t>38</a:t>
            </a:fld>
            <a:endParaRPr lang="en-US"/>
          </a:p>
        </p:txBody>
      </p:sp>
      <p:sp>
        <p:nvSpPr>
          <p:cNvPr id="61444" name="Rectangle 2"/>
          <p:cNvSpPr>
            <a:spLocks noGrp="1" noChangeArrowheads="1"/>
          </p:cNvSpPr>
          <p:nvPr>
            <p:ph type="title"/>
          </p:nvPr>
        </p:nvSpPr>
        <p:spPr/>
        <p:txBody>
          <a:bodyPr/>
          <a:lstStyle/>
          <a:p>
            <a:pPr eaLnBrk="1" hangingPunct="1"/>
            <a:r>
              <a:rPr lang="en-US" smtClean="0"/>
              <a:t>Describing the Data Store</a:t>
            </a:r>
          </a:p>
        </p:txBody>
      </p:sp>
      <p:sp>
        <p:nvSpPr>
          <p:cNvPr id="61445" name="Rectangle 3"/>
          <p:cNvSpPr>
            <a:spLocks noGrp="1" noChangeArrowheads="1"/>
          </p:cNvSpPr>
          <p:nvPr>
            <p:ph type="body" idx="1"/>
          </p:nvPr>
        </p:nvSpPr>
        <p:spPr/>
        <p:txBody>
          <a:bodyPr/>
          <a:lstStyle/>
          <a:p>
            <a:pPr eaLnBrk="1" hangingPunct="1"/>
            <a:r>
              <a:rPr lang="en-US" smtClean="0"/>
              <a:t>The data store ID</a:t>
            </a:r>
          </a:p>
          <a:p>
            <a:pPr eaLnBrk="1" hangingPunct="1"/>
            <a:r>
              <a:rPr lang="en-US" smtClean="0"/>
              <a:t>The data store name </a:t>
            </a:r>
          </a:p>
          <a:p>
            <a:pPr eaLnBrk="1" hangingPunct="1"/>
            <a:r>
              <a:rPr lang="en-US" smtClean="0"/>
              <a:t>An alias for the table</a:t>
            </a:r>
          </a:p>
          <a:p>
            <a:pPr eaLnBrk="1" hangingPunct="1"/>
            <a:r>
              <a:rPr lang="en-US" smtClean="0"/>
              <a:t>A short description of the data store</a:t>
            </a:r>
          </a:p>
          <a:p>
            <a:pPr eaLnBrk="1" hangingPunct="1"/>
            <a:r>
              <a:rPr lang="en-US" smtClean="0"/>
              <a:t>The file type</a:t>
            </a:r>
          </a:p>
          <a:p>
            <a:pPr eaLnBrk="1" hangingPunct="1"/>
            <a:r>
              <a:rPr lang="en-US" smtClean="0"/>
              <a:t>File format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12A2762E-E6F4-4894-8B80-F880BEE44DCC}" type="slidenum">
              <a:rPr lang="en-US"/>
              <a:pPr>
                <a:defRPr/>
              </a:pPr>
              <a:t>39</a:t>
            </a:fld>
            <a:endParaRPr lang="en-US"/>
          </a:p>
        </p:txBody>
      </p:sp>
      <p:sp>
        <p:nvSpPr>
          <p:cNvPr id="62468" name="Rectangle 2"/>
          <p:cNvSpPr>
            <a:spLocks noGrp="1" noChangeArrowheads="1"/>
          </p:cNvSpPr>
          <p:nvPr>
            <p:ph type="title"/>
          </p:nvPr>
        </p:nvSpPr>
        <p:spPr/>
        <p:txBody>
          <a:bodyPr/>
          <a:lstStyle/>
          <a:p>
            <a:pPr eaLnBrk="1" hangingPunct="1"/>
            <a:r>
              <a:rPr lang="en-US" smtClean="0"/>
              <a:t>Describing the Data Store (continued)</a:t>
            </a:r>
          </a:p>
        </p:txBody>
      </p:sp>
      <p:sp>
        <p:nvSpPr>
          <p:cNvPr id="62469" name="Rectangle 3"/>
          <p:cNvSpPr>
            <a:spLocks noGrp="1" noChangeArrowheads="1"/>
          </p:cNvSpPr>
          <p:nvPr>
            <p:ph type="body" idx="1"/>
          </p:nvPr>
        </p:nvSpPr>
        <p:spPr>
          <a:xfrm>
            <a:off x="1219200" y="1905000"/>
            <a:ext cx="7772400" cy="4114800"/>
          </a:xfrm>
        </p:spPr>
        <p:txBody>
          <a:bodyPr/>
          <a:lstStyle/>
          <a:p>
            <a:pPr eaLnBrk="1" hangingPunct="1">
              <a:lnSpc>
                <a:spcPct val="90000"/>
              </a:lnSpc>
            </a:pPr>
            <a:r>
              <a:rPr lang="en-US" sz="2800" smtClean="0"/>
              <a:t>The maximum and average number of records on the file as well as the growth per year</a:t>
            </a:r>
          </a:p>
          <a:p>
            <a:pPr eaLnBrk="1" hangingPunct="1">
              <a:lnSpc>
                <a:spcPct val="90000"/>
              </a:lnSpc>
            </a:pPr>
            <a:r>
              <a:rPr lang="en-US" sz="2800" smtClean="0"/>
              <a:t>The file or data set name specifies the file name, if known</a:t>
            </a:r>
          </a:p>
          <a:p>
            <a:pPr eaLnBrk="1" hangingPunct="1">
              <a:lnSpc>
                <a:spcPct val="90000"/>
              </a:lnSpc>
            </a:pPr>
            <a:r>
              <a:rPr lang="en-US" sz="2800" smtClean="0"/>
              <a:t>The data structure should use a name found in the data dictionary</a:t>
            </a:r>
          </a:p>
          <a:p>
            <a:pPr eaLnBrk="1" hangingPunct="1">
              <a:lnSpc>
                <a:spcPct val="90000"/>
              </a:lnSpc>
            </a:pPr>
            <a:r>
              <a:rPr lang="en-US" sz="2800" smtClean="0"/>
              <a:t>Primary and secondary keys</a:t>
            </a:r>
          </a:p>
          <a:p>
            <a:pPr eaLnBrk="1" hangingPunct="1">
              <a:lnSpc>
                <a:spcPct val="90000"/>
              </a:lnSpc>
            </a:pPr>
            <a:r>
              <a:rPr lang="en-US" sz="2800" smtClean="0"/>
              <a:t>Comments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12AF966-F39B-40C7-893B-E387E5D80358}" type="slidenum">
              <a:rPr lang="en-US"/>
              <a:pPr>
                <a:defRPr/>
              </a:pPr>
              <a:t>4</a:t>
            </a:fld>
            <a:endParaRPr lang="en-US"/>
          </a:p>
        </p:txBody>
      </p:sp>
      <p:sp>
        <p:nvSpPr>
          <p:cNvPr id="26628" name="Rectangle 2"/>
          <p:cNvSpPr>
            <a:spLocks noGrp="1" noChangeArrowheads="1"/>
          </p:cNvSpPr>
          <p:nvPr>
            <p:ph type="title"/>
          </p:nvPr>
        </p:nvSpPr>
        <p:spPr/>
        <p:txBody>
          <a:bodyPr/>
          <a:lstStyle/>
          <a:p>
            <a:pPr eaLnBrk="1" hangingPunct="1"/>
            <a:r>
              <a:rPr lang="en-US" smtClean="0"/>
              <a:t>Major Topics</a:t>
            </a:r>
          </a:p>
        </p:txBody>
      </p:sp>
      <p:sp>
        <p:nvSpPr>
          <p:cNvPr id="26629" name="Rectangle 3"/>
          <p:cNvSpPr>
            <a:spLocks noGrp="1" noChangeArrowheads="1"/>
          </p:cNvSpPr>
          <p:nvPr>
            <p:ph type="body" idx="1"/>
          </p:nvPr>
        </p:nvSpPr>
        <p:spPr/>
        <p:txBody>
          <a:bodyPr/>
          <a:lstStyle/>
          <a:p>
            <a:pPr eaLnBrk="1" hangingPunct="1"/>
            <a:r>
              <a:rPr lang="en-US" sz="2800" smtClean="0"/>
              <a:t>The data dictionary</a:t>
            </a:r>
          </a:p>
          <a:p>
            <a:pPr eaLnBrk="1" hangingPunct="1"/>
            <a:r>
              <a:rPr lang="en-US" sz="2800" smtClean="0"/>
              <a:t>The data repository</a:t>
            </a:r>
          </a:p>
          <a:p>
            <a:pPr eaLnBrk="1" hangingPunct="1"/>
            <a:r>
              <a:rPr lang="en-US" sz="2800" smtClean="0"/>
              <a:t>Defining data flow</a:t>
            </a:r>
          </a:p>
          <a:p>
            <a:pPr eaLnBrk="1" hangingPunct="1"/>
            <a:r>
              <a:rPr lang="en-US" sz="2800" smtClean="0"/>
              <a:t>Defining data structures</a:t>
            </a:r>
          </a:p>
          <a:p>
            <a:pPr eaLnBrk="1" hangingPunct="1"/>
            <a:r>
              <a:rPr lang="en-US" sz="2800" smtClean="0"/>
              <a:t>Defining data elements</a:t>
            </a:r>
          </a:p>
          <a:p>
            <a:pPr eaLnBrk="1" hangingPunct="1"/>
            <a:r>
              <a:rPr lang="en-US" sz="2800" smtClean="0"/>
              <a:t>Defining data stores</a:t>
            </a:r>
          </a:p>
          <a:p>
            <a:pPr eaLnBrk="1" hangingPunct="1"/>
            <a:r>
              <a:rPr lang="en-US" sz="2800" smtClean="0"/>
              <a:t>Using the data dictionary</a:t>
            </a:r>
          </a:p>
          <a:p>
            <a:pPr eaLnBrk="1" hangingPunct="1"/>
            <a:r>
              <a:rPr lang="en-US" sz="2800" smtClean="0"/>
              <a:t>XML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42BFF936-8C72-42D0-8066-1F54DB663801}" type="slidenum">
              <a:rPr lang="en-US"/>
              <a:pPr>
                <a:defRPr/>
              </a:pPr>
              <a:t>40</a:t>
            </a:fld>
            <a:endParaRPr lang="en-US"/>
          </a:p>
        </p:txBody>
      </p:sp>
      <p:sp>
        <p:nvSpPr>
          <p:cNvPr id="63492" name="Rectangle 2"/>
          <p:cNvSpPr>
            <a:spLocks noGrp="1" noChangeArrowheads="1"/>
          </p:cNvSpPr>
          <p:nvPr>
            <p:ph type="title"/>
          </p:nvPr>
        </p:nvSpPr>
        <p:spPr/>
        <p:txBody>
          <a:bodyPr/>
          <a:lstStyle/>
          <a:p>
            <a:pPr eaLnBrk="1" hangingPunct="1"/>
            <a:r>
              <a:rPr lang="en-US" sz="3200" smtClean="0"/>
              <a:t>Example of a Data Store Form for World’s Trend Catalog Division (Figure 8.9)</a:t>
            </a:r>
          </a:p>
        </p:txBody>
      </p:sp>
      <p:pic>
        <p:nvPicPr>
          <p:cNvPr id="63493" name="Picture 7"/>
          <p:cNvPicPr>
            <a:picLocks noChangeAspect="1" noChangeArrowheads="1"/>
          </p:cNvPicPr>
          <p:nvPr/>
        </p:nvPicPr>
        <p:blipFill>
          <a:blip r:embed="rId3" cstate="print"/>
          <a:srcRect/>
          <a:stretch>
            <a:fillRect/>
          </a:stretch>
        </p:blipFill>
        <p:spPr bwMode="auto">
          <a:xfrm>
            <a:off x="2667000" y="1828800"/>
            <a:ext cx="4054475" cy="47244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8B963E0-2F8A-42FE-9A90-F1859541AB6D}" type="slidenum">
              <a:rPr lang="en-US"/>
              <a:pPr>
                <a:defRPr/>
              </a:pPr>
              <a:t>41</a:t>
            </a:fld>
            <a:endParaRPr lang="en-US"/>
          </a:p>
        </p:txBody>
      </p:sp>
      <p:sp>
        <p:nvSpPr>
          <p:cNvPr id="64516" name="Rectangle 2"/>
          <p:cNvSpPr>
            <a:spLocks noGrp="1" noChangeArrowheads="1"/>
          </p:cNvSpPr>
          <p:nvPr>
            <p:ph type="title"/>
          </p:nvPr>
        </p:nvSpPr>
        <p:spPr/>
        <p:txBody>
          <a:bodyPr/>
          <a:lstStyle/>
          <a:p>
            <a:pPr eaLnBrk="1" hangingPunct="1"/>
            <a:r>
              <a:rPr lang="en-US" smtClean="0"/>
              <a:t>Creating the Data Dictionary</a:t>
            </a:r>
          </a:p>
        </p:txBody>
      </p:sp>
      <p:sp>
        <p:nvSpPr>
          <p:cNvPr id="58371" name="Rectangle 3"/>
          <p:cNvSpPr>
            <a:spLocks noGrp="1" noChangeArrowheads="1"/>
          </p:cNvSpPr>
          <p:nvPr>
            <p:ph type="body" idx="1"/>
          </p:nvPr>
        </p:nvSpPr>
        <p:spPr/>
        <p:txBody>
          <a:bodyPr/>
          <a:lstStyle/>
          <a:p>
            <a:pPr eaLnBrk="1" hangingPunct="1">
              <a:defRPr/>
            </a:pPr>
            <a:r>
              <a:rPr lang="en-US" dirty="0" smtClean="0"/>
              <a:t>Data dictionary entries </a:t>
            </a:r>
          </a:p>
          <a:p>
            <a:pPr lvl="1" eaLnBrk="1" hangingPunct="1">
              <a:defRPr/>
            </a:pPr>
            <a:r>
              <a:rPr lang="en-US" dirty="0" smtClean="0"/>
              <a:t>Created after the data flow diagram is completed </a:t>
            </a:r>
          </a:p>
          <a:p>
            <a:pPr marL="457200" lvl="1" indent="0" eaLnBrk="1" hangingPunct="1">
              <a:buFontTx/>
              <a:buNone/>
              <a:defRPr/>
            </a:pPr>
            <a:r>
              <a:rPr lang="en-US" dirty="0" smtClean="0"/>
              <a:t>or</a:t>
            </a:r>
          </a:p>
          <a:p>
            <a:pPr lvl="1" eaLnBrk="1" hangingPunct="1">
              <a:defRPr/>
            </a:pPr>
            <a:r>
              <a:rPr lang="en-US" dirty="0" smtClean="0"/>
              <a:t>Created as the data flow diagram is being developed</a:t>
            </a:r>
          </a:p>
          <a:p>
            <a:pPr eaLnBrk="1" hangingPunct="1">
              <a:defRPr/>
            </a:pPr>
            <a:r>
              <a:rPr lang="en-US" dirty="0" smtClean="0"/>
              <a:t>Created using a top-down approach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A28575DD-EF98-4F1A-8FCF-93DD92425161}" type="slidenum">
              <a:rPr lang="en-US"/>
              <a:pPr>
                <a:defRPr/>
              </a:pPr>
              <a:t>42</a:t>
            </a:fld>
            <a:endParaRPr lang="en-US"/>
          </a:p>
        </p:txBody>
      </p:sp>
      <p:sp>
        <p:nvSpPr>
          <p:cNvPr id="65540" name="Rectangle 2"/>
          <p:cNvSpPr>
            <a:spLocks noGrp="1" noChangeArrowheads="1"/>
          </p:cNvSpPr>
          <p:nvPr>
            <p:ph type="title"/>
          </p:nvPr>
        </p:nvSpPr>
        <p:spPr/>
        <p:txBody>
          <a:bodyPr/>
          <a:lstStyle/>
          <a:p>
            <a:pPr eaLnBrk="1" hangingPunct="1"/>
            <a:r>
              <a:rPr lang="en-US" sz="2400" smtClean="0"/>
              <a:t>Two Data Flow Diagrams and Corresponding Data Dictionary Entries for Producing an Employee Paycheck (Figure 8.11)</a:t>
            </a:r>
          </a:p>
        </p:txBody>
      </p:sp>
      <p:pic>
        <p:nvPicPr>
          <p:cNvPr id="65545" name="Picture 9"/>
          <p:cNvPicPr>
            <a:picLocks noChangeAspect="1" noChangeArrowheads="1"/>
          </p:cNvPicPr>
          <p:nvPr/>
        </p:nvPicPr>
        <p:blipFill>
          <a:blip r:embed="rId3" cstate="print"/>
          <a:srcRect/>
          <a:stretch>
            <a:fillRect/>
          </a:stretch>
        </p:blipFill>
        <p:spPr bwMode="auto">
          <a:xfrm>
            <a:off x="1066800" y="1828800"/>
            <a:ext cx="6781800" cy="464026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BD6646AC-CFE0-48F0-ADE5-D25C0BA40838}" type="slidenum">
              <a:rPr lang="en-US"/>
              <a:pPr>
                <a:defRPr/>
              </a:pPr>
              <a:t>43</a:t>
            </a:fld>
            <a:endParaRPr lang="en-US"/>
          </a:p>
        </p:txBody>
      </p:sp>
      <p:sp>
        <p:nvSpPr>
          <p:cNvPr id="66564" name="Rectangle 2"/>
          <p:cNvSpPr>
            <a:spLocks noGrp="1" noChangeArrowheads="1"/>
          </p:cNvSpPr>
          <p:nvPr>
            <p:ph type="title"/>
          </p:nvPr>
        </p:nvSpPr>
        <p:spPr/>
        <p:txBody>
          <a:bodyPr/>
          <a:lstStyle/>
          <a:p>
            <a:pPr eaLnBrk="1" hangingPunct="1"/>
            <a:r>
              <a:rPr lang="en-US" smtClean="0"/>
              <a:t>Analyzing Input and Output</a:t>
            </a:r>
          </a:p>
        </p:txBody>
      </p:sp>
      <p:sp>
        <p:nvSpPr>
          <p:cNvPr id="66565" name="Rectangle 3"/>
          <p:cNvSpPr>
            <a:spLocks noGrp="1" noChangeArrowheads="1"/>
          </p:cNvSpPr>
          <p:nvPr>
            <p:ph type="body" idx="1"/>
          </p:nvPr>
        </p:nvSpPr>
        <p:spPr/>
        <p:txBody>
          <a:bodyPr/>
          <a:lstStyle/>
          <a:p>
            <a:pPr eaLnBrk="1" hangingPunct="1">
              <a:lnSpc>
                <a:spcPct val="90000"/>
              </a:lnSpc>
            </a:pPr>
            <a:r>
              <a:rPr lang="en-US" smtClean="0"/>
              <a:t>A descriptive name for the input or output</a:t>
            </a:r>
          </a:p>
          <a:p>
            <a:pPr eaLnBrk="1" hangingPunct="1">
              <a:lnSpc>
                <a:spcPct val="90000"/>
              </a:lnSpc>
            </a:pPr>
            <a:r>
              <a:rPr lang="en-US" smtClean="0"/>
              <a:t>The user contact responsible</a:t>
            </a:r>
          </a:p>
          <a:p>
            <a:pPr eaLnBrk="1" hangingPunct="1">
              <a:lnSpc>
                <a:spcPct val="90000"/>
              </a:lnSpc>
            </a:pPr>
            <a:r>
              <a:rPr lang="en-US" smtClean="0"/>
              <a:t>Whether the data is input or output</a:t>
            </a:r>
          </a:p>
          <a:p>
            <a:pPr eaLnBrk="1" hangingPunct="1">
              <a:lnSpc>
                <a:spcPct val="90000"/>
              </a:lnSpc>
            </a:pPr>
            <a:r>
              <a:rPr lang="en-US" smtClean="0"/>
              <a:t>The format of the data flow</a:t>
            </a:r>
          </a:p>
          <a:p>
            <a:pPr eaLnBrk="1" hangingPunct="1">
              <a:lnSpc>
                <a:spcPct val="90000"/>
              </a:lnSpc>
            </a:pPr>
            <a:r>
              <a:rPr lang="en-US" smtClean="0"/>
              <a:t>Elements indicating the sequence of the data on a report or screen</a:t>
            </a:r>
          </a:p>
          <a:p>
            <a:pPr eaLnBrk="1" hangingPunct="1">
              <a:lnSpc>
                <a:spcPct val="90000"/>
              </a:lnSpc>
            </a:pPr>
            <a:r>
              <a:rPr lang="en-US" smtClean="0"/>
              <a:t>A list of elements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4FCC21CB-9F1A-41E6-8AB8-09F6029E64E5}" type="slidenum">
              <a:rPr lang="en-US"/>
              <a:pPr>
                <a:defRPr/>
              </a:pPr>
              <a:t>44</a:t>
            </a:fld>
            <a:endParaRPr lang="en-US"/>
          </a:p>
        </p:txBody>
      </p:sp>
      <p:sp>
        <p:nvSpPr>
          <p:cNvPr id="67588" name="Rectangle 2"/>
          <p:cNvSpPr>
            <a:spLocks noGrp="1" noChangeArrowheads="1"/>
          </p:cNvSpPr>
          <p:nvPr>
            <p:ph type="title"/>
          </p:nvPr>
        </p:nvSpPr>
        <p:spPr/>
        <p:txBody>
          <a:bodyPr/>
          <a:lstStyle/>
          <a:p>
            <a:pPr eaLnBrk="1" hangingPunct="1"/>
            <a:r>
              <a:rPr lang="en-US" sz="2800" smtClean="0"/>
              <a:t>An Example of an Input/Output Analysis Form for World’s Trend Catalog Division (Figure 8.12)</a:t>
            </a:r>
          </a:p>
        </p:txBody>
      </p:sp>
      <p:pic>
        <p:nvPicPr>
          <p:cNvPr id="67589" name="Picture 6"/>
          <p:cNvPicPr>
            <a:picLocks noChangeAspect="1" noChangeArrowheads="1"/>
          </p:cNvPicPr>
          <p:nvPr/>
        </p:nvPicPr>
        <p:blipFill>
          <a:blip r:embed="rId3" cstate="print"/>
          <a:srcRect/>
          <a:stretch>
            <a:fillRect/>
          </a:stretch>
        </p:blipFill>
        <p:spPr bwMode="auto">
          <a:xfrm>
            <a:off x="2438400" y="1905000"/>
            <a:ext cx="4157663" cy="46482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04717B44-54D7-4987-9450-683291B108D5}" type="slidenum">
              <a:rPr lang="en-US"/>
              <a:pPr>
                <a:defRPr/>
              </a:pPr>
              <a:t>45</a:t>
            </a:fld>
            <a:endParaRPr lang="en-US"/>
          </a:p>
        </p:txBody>
      </p:sp>
      <p:sp>
        <p:nvSpPr>
          <p:cNvPr id="68612" name="Rectangle 2"/>
          <p:cNvSpPr>
            <a:spLocks noGrp="1" noChangeArrowheads="1"/>
          </p:cNvSpPr>
          <p:nvPr>
            <p:ph type="title"/>
          </p:nvPr>
        </p:nvSpPr>
        <p:spPr/>
        <p:txBody>
          <a:bodyPr/>
          <a:lstStyle/>
          <a:p>
            <a:pPr eaLnBrk="1" hangingPunct="1"/>
            <a:r>
              <a:rPr lang="en-US" smtClean="0"/>
              <a:t>Developing Data Stores</a:t>
            </a:r>
          </a:p>
        </p:txBody>
      </p:sp>
      <p:sp>
        <p:nvSpPr>
          <p:cNvPr id="68613" name="Rectangle 3"/>
          <p:cNvSpPr>
            <a:spLocks noGrp="1" noChangeArrowheads="1"/>
          </p:cNvSpPr>
          <p:nvPr>
            <p:ph type="body" idx="1"/>
          </p:nvPr>
        </p:nvSpPr>
        <p:spPr/>
        <p:txBody>
          <a:bodyPr/>
          <a:lstStyle/>
          <a:p>
            <a:pPr eaLnBrk="1" hangingPunct="1"/>
            <a:r>
              <a:rPr lang="en-US" smtClean="0"/>
              <a:t>Represent data at rest</a:t>
            </a:r>
          </a:p>
          <a:p>
            <a:pPr eaLnBrk="1" hangingPunct="1"/>
            <a:r>
              <a:rPr lang="en-US" smtClean="0"/>
              <a:t>Contain information of a permanent or semipermanent (temporary) nature</a:t>
            </a:r>
          </a:p>
          <a:p>
            <a:pPr eaLnBrk="1" hangingPunct="1"/>
            <a:r>
              <a:rPr lang="en-US" smtClean="0"/>
              <a:t>When data stores are created for only one report or screen, we refer to them as “user views”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1738253A-A854-4428-9C98-616E75D06363}" type="slidenum">
              <a:rPr lang="en-US"/>
              <a:pPr>
                <a:defRPr/>
              </a:pPr>
              <a:t>46</a:t>
            </a:fld>
            <a:endParaRPr lang="en-US"/>
          </a:p>
        </p:txBody>
      </p:sp>
      <p:sp>
        <p:nvSpPr>
          <p:cNvPr id="69636" name="Rectangle 2"/>
          <p:cNvSpPr>
            <a:spLocks noGrp="1" noChangeArrowheads="1"/>
          </p:cNvSpPr>
          <p:nvPr>
            <p:ph type="title"/>
          </p:nvPr>
        </p:nvSpPr>
        <p:spPr/>
        <p:txBody>
          <a:bodyPr/>
          <a:lstStyle/>
          <a:p>
            <a:pPr eaLnBrk="1" hangingPunct="1"/>
            <a:r>
              <a:rPr lang="en-US" smtClean="0"/>
              <a:t>Using the Data Dictionary</a:t>
            </a:r>
          </a:p>
        </p:txBody>
      </p:sp>
      <p:sp>
        <p:nvSpPr>
          <p:cNvPr id="69637" name="Rectangle 3"/>
          <p:cNvSpPr>
            <a:spLocks noGrp="1" noChangeArrowheads="1"/>
          </p:cNvSpPr>
          <p:nvPr>
            <p:ph type="body" idx="1"/>
          </p:nvPr>
        </p:nvSpPr>
        <p:spPr/>
        <p:txBody>
          <a:bodyPr/>
          <a:lstStyle/>
          <a:p>
            <a:pPr eaLnBrk="1" hangingPunct="1"/>
            <a:r>
              <a:rPr lang="en-US" smtClean="0"/>
              <a:t>To have maximum power, the data dictionary should be tied into a number of systems programs</a:t>
            </a:r>
          </a:p>
          <a:p>
            <a:pPr eaLnBrk="1" hangingPunct="1"/>
            <a:r>
              <a:rPr lang="en-US" smtClean="0"/>
              <a:t>May be used to</a:t>
            </a:r>
          </a:p>
          <a:p>
            <a:pPr lvl="1" eaLnBrk="1" hangingPunct="1"/>
            <a:r>
              <a:rPr lang="en-US" smtClean="0"/>
              <a:t>Create screens, reports, and forms</a:t>
            </a:r>
          </a:p>
          <a:p>
            <a:pPr lvl="1" eaLnBrk="1" hangingPunct="1"/>
            <a:r>
              <a:rPr lang="en-US" smtClean="0"/>
              <a:t>Generate computer language source code</a:t>
            </a:r>
          </a:p>
          <a:p>
            <a:pPr lvl="1" eaLnBrk="1" hangingPunct="1"/>
            <a:r>
              <a:rPr lang="en-US" smtClean="0"/>
              <a:t>Analyze the system design, detecting flaws and areas that need clarification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2E9698FD-E61C-4779-92D5-8A4FEA8E9B84}" type="slidenum">
              <a:rPr lang="en-US"/>
              <a:pPr>
                <a:defRPr/>
              </a:pPr>
              <a:t>47</a:t>
            </a:fld>
            <a:endParaRPr lang="en-US"/>
          </a:p>
        </p:txBody>
      </p:sp>
      <p:sp>
        <p:nvSpPr>
          <p:cNvPr id="70660" name="Rectangle 2"/>
          <p:cNvSpPr>
            <a:spLocks noGrp="1" noChangeArrowheads="1"/>
          </p:cNvSpPr>
          <p:nvPr>
            <p:ph type="title"/>
          </p:nvPr>
        </p:nvSpPr>
        <p:spPr/>
        <p:txBody>
          <a:bodyPr/>
          <a:lstStyle/>
          <a:p>
            <a:pPr eaLnBrk="1" hangingPunct="1"/>
            <a:r>
              <a:rPr lang="en-US" sz="4000" smtClean="0"/>
              <a:t>Create Screens, Reports, and Forms</a:t>
            </a:r>
          </a:p>
        </p:txBody>
      </p:sp>
      <p:sp>
        <p:nvSpPr>
          <p:cNvPr id="70661" name="Rectangle 3"/>
          <p:cNvSpPr>
            <a:spLocks noGrp="1" noChangeArrowheads="1"/>
          </p:cNvSpPr>
          <p:nvPr>
            <p:ph type="body" idx="1"/>
          </p:nvPr>
        </p:nvSpPr>
        <p:spPr/>
        <p:txBody>
          <a:bodyPr/>
          <a:lstStyle/>
          <a:p>
            <a:pPr eaLnBrk="1" hangingPunct="1">
              <a:lnSpc>
                <a:spcPct val="90000"/>
              </a:lnSpc>
            </a:pPr>
            <a:r>
              <a:rPr lang="en-US" smtClean="0"/>
              <a:t>Use the element definition and their lengths</a:t>
            </a:r>
          </a:p>
          <a:p>
            <a:pPr eaLnBrk="1" hangingPunct="1">
              <a:lnSpc>
                <a:spcPct val="90000"/>
              </a:lnSpc>
            </a:pPr>
            <a:r>
              <a:rPr lang="en-US" smtClean="0"/>
              <a:t>Arrange the elements in a pleasing and functional way using design guidelines and common sense</a:t>
            </a:r>
          </a:p>
          <a:p>
            <a:pPr eaLnBrk="1" hangingPunct="1">
              <a:lnSpc>
                <a:spcPct val="90000"/>
              </a:lnSpc>
            </a:pPr>
            <a:r>
              <a:rPr lang="en-US" smtClean="0"/>
              <a:t>Repeating groups become columns</a:t>
            </a:r>
          </a:p>
          <a:p>
            <a:pPr eaLnBrk="1" hangingPunct="1">
              <a:lnSpc>
                <a:spcPct val="90000"/>
              </a:lnSpc>
            </a:pPr>
            <a:r>
              <a:rPr lang="en-US" smtClean="0"/>
              <a:t>Structural records are grouped together on the screen, report, or form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B80DD035-7A4D-4A79-8211-8FA809D93870}" type="slidenum">
              <a:rPr lang="en-US"/>
              <a:pPr>
                <a:defRPr/>
              </a:pPr>
              <a:t>48</a:t>
            </a:fld>
            <a:endParaRPr lang="en-US"/>
          </a:p>
        </p:txBody>
      </p:sp>
      <p:sp>
        <p:nvSpPr>
          <p:cNvPr id="71684" name="Rectangle 2"/>
          <p:cNvSpPr>
            <a:spLocks noGrp="1" noChangeArrowheads="1"/>
          </p:cNvSpPr>
          <p:nvPr>
            <p:ph type="title"/>
          </p:nvPr>
        </p:nvSpPr>
        <p:spPr/>
        <p:txBody>
          <a:bodyPr/>
          <a:lstStyle/>
          <a:p>
            <a:pPr eaLnBrk="1" hangingPunct="1"/>
            <a:r>
              <a:rPr lang="en-US" sz="3200" smtClean="0"/>
              <a:t>Analyze the System Design, Detecting Flaws and Areas that Need Clarification</a:t>
            </a:r>
          </a:p>
        </p:txBody>
      </p:sp>
      <p:sp>
        <p:nvSpPr>
          <p:cNvPr id="71685" name="Rectangle 3"/>
          <p:cNvSpPr>
            <a:spLocks noGrp="1" noChangeArrowheads="1"/>
          </p:cNvSpPr>
          <p:nvPr>
            <p:ph type="body" idx="1"/>
          </p:nvPr>
        </p:nvSpPr>
        <p:spPr/>
        <p:txBody>
          <a:bodyPr/>
          <a:lstStyle/>
          <a:p>
            <a:pPr eaLnBrk="1" hangingPunct="1"/>
            <a:r>
              <a:rPr lang="en-US" sz="2800" smtClean="0"/>
              <a:t>All base elements on an output data flow must be present on an input data flow to the process producing the output</a:t>
            </a:r>
          </a:p>
          <a:p>
            <a:pPr eaLnBrk="1" hangingPunct="1"/>
            <a:r>
              <a:rPr lang="en-US" sz="2800" smtClean="0"/>
              <a:t>A derived element should be created by a process and should be output from at least one process into which it is not input</a:t>
            </a:r>
          </a:p>
          <a:p>
            <a:pPr eaLnBrk="1" hangingPunct="1"/>
            <a:r>
              <a:rPr lang="en-US" sz="2800" smtClean="0"/>
              <a:t>The elements that are present in a data flow coming into or going out of a data store must be contained in the data store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BC255D48-A694-47C3-AB09-AD2CA21AD3D6}" type="slidenum">
              <a:rPr lang="en-US"/>
              <a:pPr>
                <a:defRPr/>
              </a:pPr>
              <a:t>49</a:t>
            </a:fld>
            <a:endParaRPr lang="en-US"/>
          </a:p>
        </p:txBody>
      </p:sp>
      <p:sp>
        <p:nvSpPr>
          <p:cNvPr id="72708" name="Rectangle 2"/>
          <p:cNvSpPr>
            <a:spLocks noGrp="1" noChangeArrowheads="1"/>
          </p:cNvSpPr>
          <p:nvPr>
            <p:ph type="title"/>
          </p:nvPr>
        </p:nvSpPr>
        <p:spPr/>
        <p:txBody>
          <a:bodyPr/>
          <a:lstStyle/>
          <a:p>
            <a:pPr eaLnBrk="1" hangingPunct="1"/>
            <a:r>
              <a:rPr lang="en-US" smtClean="0"/>
              <a:t>Using Data Dictionaries to Create XML</a:t>
            </a:r>
          </a:p>
        </p:txBody>
      </p:sp>
      <p:sp>
        <p:nvSpPr>
          <p:cNvPr id="72709" name="Rectangle 3"/>
          <p:cNvSpPr>
            <a:spLocks noGrp="1" noChangeArrowheads="1"/>
          </p:cNvSpPr>
          <p:nvPr>
            <p:ph type="body" idx="1"/>
          </p:nvPr>
        </p:nvSpPr>
        <p:spPr/>
        <p:txBody>
          <a:bodyPr/>
          <a:lstStyle/>
          <a:p>
            <a:pPr eaLnBrk="1" hangingPunct="1">
              <a:lnSpc>
                <a:spcPct val="80000"/>
              </a:lnSpc>
            </a:pPr>
            <a:r>
              <a:rPr lang="en-US" sz="2400" smtClean="0"/>
              <a:t>XML is used to exchange data between businesses</a:t>
            </a:r>
          </a:p>
          <a:p>
            <a:pPr eaLnBrk="1" hangingPunct="1">
              <a:lnSpc>
                <a:spcPct val="80000"/>
              </a:lnSpc>
            </a:pPr>
            <a:r>
              <a:rPr lang="en-US" sz="2400" smtClean="0"/>
              <a:t>XML addresses the problem of sharing data when users have different computer systems and software or different database management systems</a:t>
            </a:r>
          </a:p>
          <a:p>
            <a:pPr eaLnBrk="1" hangingPunct="1">
              <a:lnSpc>
                <a:spcPct val="80000"/>
              </a:lnSpc>
            </a:pPr>
            <a:r>
              <a:rPr lang="en-US" sz="2400" smtClean="0"/>
              <a:t>XML documents may be transformed into different output formats</a:t>
            </a:r>
          </a:p>
          <a:p>
            <a:pPr eaLnBrk="1" hangingPunct="1">
              <a:lnSpc>
                <a:spcPct val="80000"/>
              </a:lnSpc>
            </a:pPr>
            <a:r>
              <a:rPr lang="en-US" sz="2400" smtClean="0"/>
              <a:t>XML is a way to define, sort, filter, and translate data into a universal data language that can be used by anyone</a:t>
            </a:r>
          </a:p>
          <a:p>
            <a:pPr eaLnBrk="1" hangingPunct="1">
              <a:lnSpc>
                <a:spcPct val="80000"/>
              </a:lnSpc>
            </a:pPr>
            <a:r>
              <a:rPr lang="en-US" sz="2400" smtClean="0"/>
              <a:t>XML may be created from databases, a form, software programs, or keyed directly into a document, text editor, or XML entry program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78C03160-F3D5-4DDC-AB26-4A074665ACFE}" type="slidenum">
              <a:rPr lang="en-US"/>
              <a:pPr>
                <a:defRPr/>
              </a:pPr>
              <a:t>5</a:t>
            </a:fld>
            <a:endParaRPr lang="en-US"/>
          </a:p>
        </p:txBody>
      </p:sp>
      <p:sp>
        <p:nvSpPr>
          <p:cNvPr id="27652" name="Rectangle 2"/>
          <p:cNvSpPr>
            <a:spLocks noGrp="1" noChangeArrowheads="1"/>
          </p:cNvSpPr>
          <p:nvPr>
            <p:ph type="title"/>
          </p:nvPr>
        </p:nvSpPr>
        <p:spPr/>
        <p:txBody>
          <a:bodyPr/>
          <a:lstStyle/>
          <a:p>
            <a:pPr eaLnBrk="1" hangingPunct="1"/>
            <a:r>
              <a:rPr lang="en-US" smtClean="0"/>
              <a:t>The Data Dictionary</a:t>
            </a:r>
          </a:p>
        </p:txBody>
      </p:sp>
      <p:sp>
        <p:nvSpPr>
          <p:cNvPr id="27653" name="Rectangle 3"/>
          <p:cNvSpPr>
            <a:spLocks noGrp="1" noChangeArrowheads="1"/>
          </p:cNvSpPr>
          <p:nvPr>
            <p:ph type="body" idx="1"/>
          </p:nvPr>
        </p:nvSpPr>
        <p:spPr/>
        <p:txBody>
          <a:bodyPr/>
          <a:lstStyle/>
          <a:p>
            <a:pPr eaLnBrk="1" hangingPunct="1"/>
            <a:r>
              <a:rPr lang="en-US" smtClean="0"/>
              <a:t>A reference work of data about data (metadata)</a:t>
            </a:r>
          </a:p>
          <a:p>
            <a:pPr eaLnBrk="1" hangingPunct="1"/>
            <a:r>
              <a:rPr lang="en-US" smtClean="0"/>
              <a:t>Collects and coordinates data terms, and confirms what each term means to different people in the organization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F05E8DD7-B017-4248-B4E2-199642CC90E5}" type="slidenum">
              <a:rPr lang="en-US"/>
              <a:pPr>
                <a:defRPr/>
              </a:pPr>
              <a:t>50</a:t>
            </a:fld>
            <a:endParaRPr lang="en-US"/>
          </a:p>
        </p:txBody>
      </p:sp>
      <p:sp>
        <p:nvSpPr>
          <p:cNvPr id="73732" name="Rectangle 2"/>
          <p:cNvSpPr>
            <a:spLocks noGrp="1" noChangeArrowheads="1"/>
          </p:cNvSpPr>
          <p:nvPr>
            <p:ph type="title"/>
          </p:nvPr>
        </p:nvSpPr>
        <p:spPr/>
        <p:txBody>
          <a:bodyPr/>
          <a:lstStyle/>
          <a:p>
            <a:pPr eaLnBrk="1" hangingPunct="1"/>
            <a:r>
              <a:rPr lang="en-US" sz="4000" smtClean="0"/>
              <a:t>Using Data Dictionaries to </a:t>
            </a:r>
            <a:br>
              <a:rPr lang="en-US" sz="4000" smtClean="0"/>
            </a:br>
            <a:r>
              <a:rPr lang="en-US" sz="4000" smtClean="0"/>
              <a:t>Create XML (continued)</a:t>
            </a:r>
          </a:p>
        </p:txBody>
      </p:sp>
      <p:sp>
        <p:nvSpPr>
          <p:cNvPr id="73733" name="Rectangle 3"/>
          <p:cNvSpPr>
            <a:spLocks noGrp="1" noChangeArrowheads="1"/>
          </p:cNvSpPr>
          <p:nvPr>
            <p:ph type="body" idx="1"/>
          </p:nvPr>
        </p:nvSpPr>
        <p:spPr/>
        <p:txBody>
          <a:bodyPr/>
          <a:lstStyle/>
          <a:p>
            <a:pPr eaLnBrk="1" hangingPunct="1"/>
            <a:r>
              <a:rPr lang="en-US" sz="2800" smtClean="0"/>
              <a:t>The data dictionary is an ideal starting point for developing XML content</a:t>
            </a:r>
          </a:p>
          <a:p>
            <a:pPr eaLnBrk="1" hangingPunct="1"/>
            <a:r>
              <a:rPr lang="en-US" sz="2800" smtClean="0"/>
              <a:t>A standard definition of the data is created using a set of tags that are included before and after each data element or structure</a:t>
            </a:r>
          </a:p>
          <a:p>
            <a:pPr eaLnBrk="1" hangingPunct="1"/>
            <a:r>
              <a:rPr lang="en-US" sz="2800" smtClean="0"/>
              <a:t>XML elements may also include attributes</a:t>
            </a:r>
          </a:p>
          <a:p>
            <a:pPr eaLnBrk="1" hangingPunct="1"/>
            <a:r>
              <a:rPr lang="en-US" sz="2800" smtClean="0"/>
              <a:t>The XML document tends to mirror the data dictionary structure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8AF13E01-3216-4018-8760-9EB519C7A2BA}" type="slidenum">
              <a:rPr lang="en-US"/>
              <a:pPr>
                <a:defRPr/>
              </a:pPr>
              <a:t>51</a:t>
            </a:fld>
            <a:endParaRPr lang="en-US"/>
          </a:p>
        </p:txBody>
      </p:sp>
      <p:sp>
        <p:nvSpPr>
          <p:cNvPr id="74756" name="Rectangle 2"/>
          <p:cNvSpPr>
            <a:spLocks noGrp="1" noChangeArrowheads="1"/>
          </p:cNvSpPr>
          <p:nvPr>
            <p:ph type="title"/>
          </p:nvPr>
        </p:nvSpPr>
        <p:spPr/>
        <p:txBody>
          <a:bodyPr/>
          <a:lstStyle/>
          <a:p>
            <a:pPr eaLnBrk="1" hangingPunct="1"/>
            <a:r>
              <a:rPr lang="en-US" sz="2400" smtClean="0"/>
              <a:t>Using a Data Dictionary Entry to Develop XML Content: The XML Document Mirrors the Data Dictionary Structure (</a:t>
            </a:r>
            <a:r>
              <a:rPr lang="en-US" sz="2000" smtClean="0"/>
              <a:t>Figure 8.16)</a:t>
            </a:r>
            <a:r>
              <a:rPr lang="en-US" smtClean="0"/>
              <a:t/>
            </a:r>
            <a:br>
              <a:rPr lang="en-US" smtClean="0"/>
            </a:br>
            <a:endParaRPr lang="en-US" smtClean="0"/>
          </a:p>
        </p:txBody>
      </p:sp>
      <p:pic>
        <p:nvPicPr>
          <p:cNvPr id="74757" name="Picture 7"/>
          <p:cNvPicPr>
            <a:picLocks noChangeAspect="1" noChangeArrowheads="1"/>
          </p:cNvPicPr>
          <p:nvPr/>
        </p:nvPicPr>
        <p:blipFill>
          <a:blip r:embed="rId3" cstate="print"/>
          <a:srcRect/>
          <a:stretch>
            <a:fillRect/>
          </a:stretch>
        </p:blipFill>
        <p:spPr bwMode="auto">
          <a:xfrm>
            <a:off x="2362200" y="1905000"/>
            <a:ext cx="4194175" cy="45720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06E8D9E8-B78E-46DB-8E22-E3BD9CA086F3}" type="slidenum">
              <a:rPr lang="en-US"/>
              <a:pPr>
                <a:defRPr/>
              </a:pPr>
              <a:t>52</a:t>
            </a:fld>
            <a:endParaRPr lang="en-US"/>
          </a:p>
        </p:txBody>
      </p:sp>
      <p:sp>
        <p:nvSpPr>
          <p:cNvPr id="75780" name="Rectangle 2"/>
          <p:cNvSpPr>
            <a:spLocks noGrp="1" noChangeArrowheads="1"/>
          </p:cNvSpPr>
          <p:nvPr>
            <p:ph type="title"/>
          </p:nvPr>
        </p:nvSpPr>
        <p:spPr/>
        <p:txBody>
          <a:bodyPr/>
          <a:lstStyle/>
          <a:p>
            <a:pPr eaLnBrk="1" hangingPunct="1"/>
            <a:r>
              <a:rPr lang="en-US" sz="4000" smtClean="0"/>
              <a:t>XML Document Type Definitions </a:t>
            </a:r>
          </a:p>
        </p:txBody>
      </p:sp>
      <p:sp>
        <p:nvSpPr>
          <p:cNvPr id="75781" name="Rectangle 3"/>
          <p:cNvSpPr>
            <a:spLocks noGrp="1" noChangeArrowheads="1"/>
          </p:cNvSpPr>
          <p:nvPr>
            <p:ph type="body" idx="1"/>
          </p:nvPr>
        </p:nvSpPr>
        <p:spPr/>
        <p:txBody>
          <a:bodyPr/>
          <a:lstStyle/>
          <a:p>
            <a:pPr eaLnBrk="1" hangingPunct="1"/>
            <a:r>
              <a:rPr lang="en-US" smtClean="0"/>
              <a:t>Used to determine if the XML document content is valid</a:t>
            </a:r>
          </a:p>
          <a:p>
            <a:pPr eaLnBrk="1" hangingPunct="1"/>
            <a:r>
              <a:rPr lang="en-US" smtClean="0"/>
              <a:t>DTDs may be created using the data dictionary</a:t>
            </a:r>
          </a:p>
          <a:p>
            <a:pPr eaLnBrk="1" hangingPunct="1"/>
            <a:r>
              <a:rPr lang="en-US" smtClean="0"/>
              <a:t>DTD may be used to validate the XML document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76CA7F07-DE9C-4C5A-918F-64DD773CE982}" type="slidenum">
              <a:rPr lang="en-US"/>
              <a:pPr>
                <a:defRPr/>
              </a:pPr>
              <a:t>53</a:t>
            </a:fld>
            <a:endParaRPr lang="en-US"/>
          </a:p>
        </p:txBody>
      </p:sp>
      <p:sp>
        <p:nvSpPr>
          <p:cNvPr id="76804" name="Rectangle 2"/>
          <p:cNvSpPr>
            <a:spLocks noGrp="1" noChangeArrowheads="1"/>
          </p:cNvSpPr>
          <p:nvPr>
            <p:ph type="title"/>
          </p:nvPr>
        </p:nvSpPr>
        <p:spPr/>
        <p:txBody>
          <a:bodyPr/>
          <a:lstStyle/>
          <a:p>
            <a:pPr eaLnBrk="1" hangingPunct="1"/>
            <a:r>
              <a:rPr lang="en-US" sz="3200" smtClean="0"/>
              <a:t>A Document Type Definition for the Customer XML Document</a:t>
            </a:r>
            <a:r>
              <a:rPr lang="en-US" smtClean="0"/>
              <a:t> </a:t>
            </a:r>
            <a:r>
              <a:rPr lang="en-US" sz="3200" smtClean="0"/>
              <a:t>(Figure 8.17)</a:t>
            </a:r>
          </a:p>
        </p:txBody>
      </p:sp>
      <p:pic>
        <p:nvPicPr>
          <p:cNvPr id="76805" name="Picture 8"/>
          <p:cNvPicPr>
            <a:picLocks noChangeAspect="1" noChangeArrowheads="1"/>
          </p:cNvPicPr>
          <p:nvPr/>
        </p:nvPicPr>
        <p:blipFill>
          <a:blip r:embed="rId3" cstate="print"/>
          <a:srcRect/>
          <a:stretch>
            <a:fillRect/>
          </a:stretch>
        </p:blipFill>
        <p:spPr bwMode="auto">
          <a:xfrm>
            <a:off x="2286000" y="1843088"/>
            <a:ext cx="5029200" cy="457993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6C285C8A-57CA-4513-A02B-3BDEDC7A8C47}" type="slidenum">
              <a:rPr lang="en-US"/>
              <a:pPr>
                <a:defRPr/>
              </a:pPr>
              <a:t>54</a:t>
            </a:fld>
            <a:endParaRPr lang="en-US"/>
          </a:p>
        </p:txBody>
      </p:sp>
      <p:sp>
        <p:nvSpPr>
          <p:cNvPr id="77828" name="Rectangle 2"/>
          <p:cNvSpPr>
            <a:spLocks noGrp="1" noChangeArrowheads="1"/>
          </p:cNvSpPr>
          <p:nvPr>
            <p:ph type="title"/>
          </p:nvPr>
        </p:nvSpPr>
        <p:spPr/>
        <p:txBody>
          <a:bodyPr/>
          <a:lstStyle/>
          <a:p>
            <a:pPr eaLnBrk="1" hangingPunct="1"/>
            <a:r>
              <a:rPr lang="en-US" smtClean="0"/>
              <a:t>XML Schemas</a:t>
            </a:r>
          </a:p>
        </p:txBody>
      </p:sp>
      <p:sp>
        <p:nvSpPr>
          <p:cNvPr id="77829" name="Rectangle 3"/>
          <p:cNvSpPr>
            <a:spLocks noGrp="1" noChangeArrowheads="1"/>
          </p:cNvSpPr>
          <p:nvPr>
            <p:ph type="body" idx="1"/>
          </p:nvPr>
        </p:nvSpPr>
        <p:spPr/>
        <p:txBody>
          <a:bodyPr/>
          <a:lstStyle/>
          <a:p>
            <a:pPr eaLnBrk="1" hangingPunct="1"/>
            <a:r>
              <a:rPr lang="en-US" smtClean="0"/>
              <a:t>A more precise way to define the content of an XML document</a:t>
            </a:r>
          </a:p>
          <a:p>
            <a:pPr eaLnBrk="1" hangingPunct="1"/>
            <a:r>
              <a:rPr lang="en-US" smtClean="0"/>
              <a:t>Includes exact number of times an element may occur</a:t>
            </a:r>
          </a:p>
          <a:p>
            <a:pPr eaLnBrk="1" hangingPunct="1"/>
            <a:r>
              <a:rPr lang="en-US" smtClean="0"/>
              <a:t>Includes type of data within elements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B0B4D303-3D80-48C1-B5EF-30DCF4E3407D}" type="slidenum">
              <a:rPr lang="en-US"/>
              <a:pPr>
                <a:defRPr/>
              </a:pPr>
              <a:t>55</a:t>
            </a:fld>
            <a:endParaRPr lang="en-US"/>
          </a:p>
        </p:txBody>
      </p:sp>
      <p:sp>
        <p:nvSpPr>
          <p:cNvPr id="78852" name="Rectangle 2"/>
          <p:cNvSpPr>
            <a:spLocks noGrp="1" noChangeArrowheads="1"/>
          </p:cNvSpPr>
          <p:nvPr>
            <p:ph type="title"/>
          </p:nvPr>
        </p:nvSpPr>
        <p:spPr/>
        <p:txBody>
          <a:bodyPr/>
          <a:lstStyle/>
          <a:p>
            <a:pPr eaLnBrk="1" hangingPunct="1"/>
            <a:r>
              <a:rPr lang="en-US" smtClean="0"/>
              <a:t>Summary</a:t>
            </a:r>
          </a:p>
        </p:txBody>
      </p:sp>
      <p:sp>
        <p:nvSpPr>
          <p:cNvPr id="78853" name="Rectangle 3"/>
          <p:cNvSpPr>
            <a:spLocks noGrp="1" noChangeArrowheads="1"/>
          </p:cNvSpPr>
          <p:nvPr>
            <p:ph type="body" idx="1"/>
          </p:nvPr>
        </p:nvSpPr>
        <p:spPr/>
        <p:txBody>
          <a:bodyPr/>
          <a:lstStyle/>
          <a:p>
            <a:pPr eaLnBrk="1" hangingPunct="1"/>
            <a:r>
              <a:rPr lang="en-US" sz="2800" smtClean="0"/>
              <a:t>The data dictionary</a:t>
            </a:r>
          </a:p>
          <a:p>
            <a:pPr lvl="1" eaLnBrk="1" hangingPunct="1"/>
            <a:r>
              <a:rPr lang="en-US" sz="2400" smtClean="0"/>
              <a:t>A reference work containing data about data</a:t>
            </a:r>
          </a:p>
          <a:p>
            <a:pPr lvl="1" eaLnBrk="1" hangingPunct="1"/>
            <a:r>
              <a:rPr lang="en-US" sz="2400" smtClean="0"/>
              <a:t>Includes all data items from data flow diagrams</a:t>
            </a:r>
          </a:p>
          <a:p>
            <a:pPr eaLnBrk="1" hangingPunct="1"/>
            <a:r>
              <a:rPr lang="en-US" sz="2800" smtClean="0"/>
              <a:t>Repository</a:t>
            </a:r>
          </a:p>
          <a:p>
            <a:pPr lvl="1" eaLnBrk="1" hangingPunct="1"/>
            <a:r>
              <a:rPr lang="en-US" sz="2400" smtClean="0"/>
              <a:t>A larger collection of project information</a:t>
            </a:r>
          </a:p>
          <a:p>
            <a:pPr eaLnBrk="1" hangingPunct="1"/>
            <a:r>
              <a:rPr lang="en-US" sz="2800" smtClean="0"/>
              <a:t>Defining data structures</a:t>
            </a:r>
          </a:p>
          <a:p>
            <a:pPr eaLnBrk="1" hangingPunct="1"/>
            <a:r>
              <a:rPr lang="en-US" sz="2800" smtClean="0"/>
              <a:t>Defining elements</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365C2830-C82F-43F5-AC94-87206A055B98}" type="slidenum">
              <a:rPr lang="en-US"/>
              <a:pPr>
                <a:defRPr/>
              </a:pPr>
              <a:t>56</a:t>
            </a:fld>
            <a:endParaRPr lang="en-US"/>
          </a:p>
        </p:txBody>
      </p:sp>
      <p:sp>
        <p:nvSpPr>
          <p:cNvPr id="79876" name="Rectangle 2"/>
          <p:cNvSpPr>
            <a:spLocks noGrp="1" noChangeArrowheads="1"/>
          </p:cNvSpPr>
          <p:nvPr>
            <p:ph type="title"/>
          </p:nvPr>
        </p:nvSpPr>
        <p:spPr/>
        <p:txBody>
          <a:bodyPr/>
          <a:lstStyle/>
          <a:p>
            <a:pPr eaLnBrk="1" hangingPunct="1"/>
            <a:r>
              <a:rPr lang="en-US" smtClean="0"/>
              <a:t>Summary (continued)</a:t>
            </a:r>
          </a:p>
        </p:txBody>
      </p:sp>
      <p:sp>
        <p:nvSpPr>
          <p:cNvPr id="79877" name="Rectangle 3"/>
          <p:cNvSpPr>
            <a:spLocks noGrp="1" noChangeArrowheads="1"/>
          </p:cNvSpPr>
          <p:nvPr>
            <p:ph type="body" idx="1"/>
          </p:nvPr>
        </p:nvSpPr>
        <p:spPr/>
        <p:txBody>
          <a:bodyPr/>
          <a:lstStyle/>
          <a:p>
            <a:pPr eaLnBrk="1" hangingPunct="1"/>
            <a:r>
              <a:rPr lang="en-US" smtClean="0"/>
              <a:t>Defining data stores</a:t>
            </a:r>
          </a:p>
          <a:p>
            <a:pPr eaLnBrk="1" hangingPunct="1"/>
            <a:r>
              <a:rPr lang="en-US" smtClean="0"/>
              <a:t>Data dictionary entries</a:t>
            </a:r>
          </a:p>
          <a:p>
            <a:pPr eaLnBrk="1" hangingPunct="1"/>
            <a:r>
              <a:rPr lang="en-US" smtClean="0"/>
              <a:t>Using the data dictionary</a:t>
            </a:r>
          </a:p>
          <a:p>
            <a:pPr eaLnBrk="1" hangingPunct="1"/>
            <a:r>
              <a:rPr lang="en-US" smtClean="0"/>
              <a:t>Data dictionary analysis</a:t>
            </a:r>
          </a:p>
          <a:p>
            <a:pPr eaLnBrk="1" hangingPunct="1"/>
            <a:r>
              <a:rPr lang="en-US" smtClean="0"/>
              <a:t>Data dictionary to XML</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r>
              <a:rPr lang="en-US"/>
              <a:t>8-</a:t>
            </a:r>
            <a:fld id="{DF947004-382A-44BE-A4EB-97A5D15DE660}" type="slidenum">
              <a:rPr lang="en-US"/>
              <a:pPr>
                <a:defRPr/>
              </a:pPr>
              <a:t>57</a:t>
            </a:fld>
            <a:endParaRPr lang="en-US"/>
          </a:p>
        </p:txBody>
      </p:sp>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dirty="0" smtClean="0">
              <a:solidFill>
                <a:srgbClr val="000000"/>
              </a:solidFill>
              <a:effectLst>
                <a:outerShdw blurRad="38100" dist="38100" dir="2700000" algn="tl">
                  <a:srgbClr val="C0C0C0"/>
                </a:outerShdw>
              </a:effectLst>
              <a:ea typeface="+mn-ea"/>
              <a:cs typeface="Arial" charset="0"/>
            </a:endParaRPr>
          </a:p>
        </p:txBody>
      </p:sp>
      <p:pic>
        <p:nvPicPr>
          <p:cNvPr id="80900" name="Picture 3" descr="cid:3287383400_2177562"/>
          <p:cNvPicPr>
            <a:picLocks noChangeAspect="1" noChangeArrowheads="1"/>
          </p:cNvPicPr>
          <p:nvPr/>
        </p:nvPicPr>
        <p:blipFill>
          <a:blip r:embed="rId3" r:link="rId4" cstate="print"/>
          <a:srcRect/>
          <a:stretch>
            <a:fillRect/>
          </a:stretch>
        </p:blipFill>
        <p:spPr bwMode="auto">
          <a:xfrm>
            <a:off x="1066800" y="914400"/>
            <a:ext cx="7242175" cy="2363788"/>
          </a:xfrm>
          <a:prstGeom prst="rect">
            <a:avLst/>
          </a:prstGeom>
          <a:solidFill>
            <a:schemeClr val="hlink"/>
          </a:solidFill>
          <a:ln w="9525">
            <a:solidFill>
              <a:schemeClr val="bg1"/>
            </a:solidFill>
            <a:miter lim="800000"/>
            <a:headEnd/>
            <a:tailEnd/>
          </a:ln>
        </p:spPr>
      </p:pic>
      <p:sp>
        <p:nvSpPr>
          <p:cNvPr id="5" name="Rectangle 5"/>
          <p:cNvSpPr txBox="1">
            <a:spLocks noGrp="1" noChangeArrowheads="1"/>
          </p:cNvSpPr>
          <p:nvPr/>
        </p:nvSpPr>
        <p:spPr bwMode="auto">
          <a:xfrm>
            <a:off x="762000" y="5002213"/>
            <a:ext cx="7845425" cy="636587"/>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800" dirty="0" smtClean="0">
                <a:solidFill>
                  <a:srgbClr val="000000"/>
                </a:solidFill>
                <a:effectLst>
                  <a:outerShdw blurRad="38100" dist="38100" dir="2700000" algn="tl">
                    <a:srgbClr val="C0C0C0"/>
                  </a:outerShdw>
                </a:effectLst>
                <a:latin typeface="Tahoma" pitchFamily="34" charset="0"/>
                <a:ea typeface="+mn-ea"/>
                <a:cs typeface="Arial" charset="0"/>
              </a:rPr>
              <a:t>Copyright © 2014 Pearson Education, Inc.  </a:t>
            </a:r>
          </a:p>
          <a:p>
            <a:pPr algn="ctr">
              <a:defRPr/>
            </a:pPr>
            <a:r>
              <a:rPr lang="en-US" sz="1800" dirty="0" smtClean="0">
                <a:solidFill>
                  <a:srgbClr val="000000"/>
                </a:solidFill>
                <a:effectLst>
                  <a:outerShdw blurRad="38100" dist="38100" dir="2700000" algn="tl">
                    <a:srgbClr val="C0C0C0"/>
                  </a:outerShdw>
                </a:effectLst>
                <a:latin typeface="Tahoma" pitchFamily="34" charset="0"/>
                <a:ea typeface="+mn-ea"/>
                <a:cs typeface="Arial" charset="0"/>
              </a:rPr>
              <a:t>Publishing as Prentice Hall</a:t>
            </a:r>
            <a:endParaRPr lang="en-US" sz="1800" dirty="0" smtClean="0">
              <a:solidFill>
                <a:srgbClr val="000000"/>
              </a:solidFill>
              <a:effectLst>
                <a:outerShdw blurRad="38100" dist="38100" dir="2700000" algn="tl">
                  <a:srgbClr val="C0C0C0"/>
                </a:outerShdw>
              </a:effectLst>
              <a:ea typeface="+mn-ea"/>
              <a:cs typeface="Arial"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61ED4F80-83A1-4F7A-B633-F296CA9CEDDD}" type="slidenum">
              <a:rPr lang="en-US"/>
              <a:pPr>
                <a:defRPr/>
              </a:pPr>
              <a:t>6</a:t>
            </a:fld>
            <a:endParaRPr lang="en-US"/>
          </a:p>
        </p:txBody>
      </p:sp>
      <p:sp>
        <p:nvSpPr>
          <p:cNvPr id="28676" name="Rectangle 2"/>
          <p:cNvSpPr>
            <a:spLocks noGrp="1" noChangeArrowheads="1"/>
          </p:cNvSpPr>
          <p:nvPr>
            <p:ph type="title"/>
          </p:nvPr>
        </p:nvSpPr>
        <p:spPr/>
        <p:txBody>
          <a:bodyPr/>
          <a:lstStyle/>
          <a:p>
            <a:pPr eaLnBrk="1" hangingPunct="1"/>
            <a:r>
              <a:rPr lang="en-US" sz="4000" smtClean="0"/>
              <a:t>Need for Understanding the Data Dictionary</a:t>
            </a:r>
          </a:p>
        </p:txBody>
      </p:sp>
      <p:sp>
        <p:nvSpPr>
          <p:cNvPr id="28677" name="Rectangle 3"/>
          <p:cNvSpPr>
            <a:spLocks noGrp="1" noChangeArrowheads="1"/>
          </p:cNvSpPr>
          <p:nvPr>
            <p:ph type="body" idx="1"/>
          </p:nvPr>
        </p:nvSpPr>
        <p:spPr/>
        <p:txBody>
          <a:bodyPr/>
          <a:lstStyle/>
          <a:p>
            <a:pPr eaLnBrk="1" hangingPunct="1"/>
            <a:r>
              <a:rPr lang="en-US" sz="2800" smtClean="0"/>
              <a:t>Provide documentation</a:t>
            </a:r>
          </a:p>
          <a:p>
            <a:pPr eaLnBrk="1" hangingPunct="1"/>
            <a:r>
              <a:rPr lang="en-US" sz="2800" smtClean="0"/>
              <a:t>Eliminate redundancy</a:t>
            </a:r>
          </a:p>
          <a:p>
            <a:pPr eaLnBrk="1" hangingPunct="1"/>
            <a:r>
              <a:rPr lang="en-US" sz="2800" smtClean="0"/>
              <a:t>Validate the data flow diagram</a:t>
            </a:r>
          </a:p>
          <a:p>
            <a:pPr eaLnBrk="1" hangingPunct="1"/>
            <a:r>
              <a:rPr lang="en-US" sz="2800" smtClean="0"/>
              <a:t>Provide a starting point for developing screens and reports</a:t>
            </a:r>
          </a:p>
          <a:p>
            <a:pPr eaLnBrk="1" hangingPunct="1"/>
            <a:r>
              <a:rPr lang="en-US" sz="2800" smtClean="0"/>
              <a:t>Determine the contents of data stored in files</a:t>
            </a:r>
          </a:p>
          <a:p>
            <a:pPr eaLnBrk="1" hangingPunct="1"/>
            <a:r>
              <a:rPr lang="en-US" sz="2800" smtClean="0"/>
              <a:t>To develop the logic for DFD processes</a:t>
            </a:r>
          </a:p>
          <a:p>
            <a:pPr eaLnBrk="1" hangingPunct="1"/>
            <a:r>
              <a:rPr lang="en-US" sz="2800" smtClean="0"/>
              <a:t>Create XML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5D8AB28-6598-4B1C-A1E7-C0C3DD34A610}" type="slidenum">
              <a:rPr lang="en-US"/>
              <a:pPr>
                <a:defRPr/>
              </a:pPr>
              <a:t>7</a:t>
            </a:fld>
            <a:endParaRPr lang="en-US"/>
          </a:p>
        </p:txBody>
      </p:sp>
      <p:sp>
        <p:nvSpPr>
          <p:cNvPr id="29700" name="Rectangle 2"/>
          <p:cNvSpPr>
            <a:spLocks noGrp="1" noChangeArrowheads="1"/>
          </p:cNvSpPr>
          <p:nvPr>
            <p:ph type="title"/>
          </p:nvPr>
        </p:nvSpPr>
        <p:spPr/>
        <p:txBody>
          <a:bodyPr/>
          <a:lstStyle/>
          <a:p>
            <a:pPr eaLnBrk="1" hangingPunct="1"/>
            <a:r>
              <a:rPr lang="en-US" smtClean="0"/>
              <a:t>The Data Repository</a:t>
            </a:r>
          </a:p>
        </p:txBody>
      </p:sp>
      <p:sp>
        <p:nvSpPr>
          <p:cNvPr id="29701" name="Rectangle 3"/>
          <p:cNvSpPr>
            <a:spLocks noGrp="1" noChangeArrowheads="1"/>
          </p:cNvSpPr>
          <p:nvPr>
            <p:ph type="body" idx="1"/>
          </p:nvPr>
        </p:nvSpPr>
        <p:spPr>
          <a:xfrm>
            <a:off x="1219200" y="1828800"/>
            <a:ext cx="7772400" cy="4114800"/>
          </a:xfrm>
        </p:spPr>
        <p:txBody>
          <a:bodyPr/>
          <a:lstStyle/>
          <a:p>
            <a:pPr eaLnBrk="1" hangingPunct="1">
              <a:lnSpc>
                <a:spcPct val="90000"/>
              </a:lnSpc>
            </a:pPr>
            <a:r>
              <a:rPr lang="en-US" sz="2800" smtClean="0"/>
              <a:t>A data repository is a large collection of project information</a:t>
            </a:r>
          </a:p>
          <a:p>
            <a:pPr eaLnBrk="1" hangingPunct="1">
              <a:lnSpc>
                <a:spcPct val="90000"/>
              </a:lnSpc>
            </a:pPr>
            <a:r>
              <a:rPr lang="en-US" sz="2800" smtClean="0"/>
              <a:t>It includes:</a:t>
            </a:r>
          </a:p>
          <a:p>
            <a:pPr lvl="1" eaLnBrk="1" hangingPunct="1">
              <a:lnSpc>
                <a:spcPct val="90000"/>
              </a:lnSpc>
            </a:pPr>
            <a:r>
              <a:rPr lang="en-US" sz="2400" smtClean="0"/>
              <a:t>Information about the data maintained by the system</a:t>
            </a:r>
          </a:p>
          <a:p>
            <a:pPr lvl="1" eaLnBrk="1" hangingPunct="1">
              <a:lnSpc>
                <a:spcPct val="90000"/>
              </a:lnSpc>
            </a:pPr>
            <a:r>
              <a:rPr lang="en-US" sz="2400" smtClean="0"/>
              <a:t>Procedural logic and use cases</a:t>
            </a:r>
          </a:p>
          <a:p>
            <a:pPr lvl="1" eaLnBrk="1" hangingPunct="1">
              <a:lnSpc>
                <a:spcPct val="90000"/>
              </a:lnSpc>
            </a:pPr>
            <a:r>
              <a:rPr lang="en-US" sz="2400" smtClean="0"/>
              <a:t>Screen and report design</a:t>
            </a:r>
          </a:p>
          <a:p>
            <a:pPr lvl="1" eaLnBrk="1" hangingPunct="1">
              <a:lnSpc>
                <a:spcPct val="90000"/>
              </a:lnSpc>
            </a:pPr>
            <a:r>
              <a:rPr lang="en-US" sz="2400" smtClean="0"/>
              <a:t>Data relationships</a:t>
            </a:r>
          </a:p>
          <a:p>
            <a:pPr lvl="1" eaLnBrk="1" hangingPunct="1">
              <a:lnSpc>
                <a:spcPct val="90000"/>
              </a:lnSpc>
            </a:pPr>
            <a:r>
              <a:rPr lang="en-US" sz="2400" smtClean="0"/>
              <a:t>Project requirements and final system deliverables</a:t>
            </a:r>
          </a:p>
          <a:p>
            <a:pPr lvl="1" eaLnBrk="1" hangingPunct="1">
              <a:lnSpc>
                <a:spcPct val="90000"/>
              </a:lnSpc>
            </a:pPr>
            <a:r>
              <a:rPr lang="en-US" sz="2400" smtClean="0"/>
              <a:t>Project management information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C234E019-88E3-47C4-BA52-0005A7454377}" type="slidenum">
              <a:rPr lang="en-US"/>
              <a:pPr>
                <a:defRPr/>
              </a:pPr>
              <a:t>8</a:t>
            </a:fld>
            <a:endParaRPr lang="en-US"/>
          </a:p>
        </p:txBody>
      </p:sp>
      <p:sp>
        <p:nvSpPr>
          <p:cNvPr id="30724" name="Rectangle 2"/>
          <p:cNvSpPr>
            <a:spLocks noGrp="1" noChangeArrowheads="1"/>
          </p:cNvSpPr>
          <p:nvPr>
            <p:ph type="title"/>
          </p:nvPr>
        </p:nvSpPr>
        <p:spPr/>
        <p:txBody>
          <a:bodyPr/>
          <a:lstStyle/>
          <a:p>
            <a:pPr eaLnBrk="1" hangingPunct="1"/>
            <a:r>
              <a:rPr lang="en-US" sz="4000" smtClean="0"/>
              <a:t>How Data Dictionaries Relate to Data Flow Diagrams (Figure 8.1)</a:t>
            </a:r>
          </a:p>
        </p:txBody>
      </p:sp>
      <p:pic>
        <p:nvPicPr>
          <p:cNvPr id="30729" name="Picture 9"/>
          <p:cNvPicPr>
            <a:picLocks noChangeAspect="1" noChangeArrowheads="1"/>
          </p:cNvPicPr>
          <p:nvPr/>
        </p:nvPicPr>
        <p:blipFill>
          <a:blip r:embed="rId3" cstate="print"/>
          <a:srcRect/>
          <a:stretch>
            <a:fillRect/>
          </a:stretch>
        </p:blipFill>
        <p:spPr bwMode="auto">
          <a:xfrm>
            <a:off x="533400" y="1981200"/>
            <a:ext cx="8305800" cy="4021138"/>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a:t>Kendall &amp; Kendall	Copyright © 2014 Pearson Education, Inc. Publishing as Prentice Hall</a:t>
            </a:r>
          </a:p>
        </p:txBody>
      </p:sp>
      <p:sp>
        <p:nvSpPr>
          <p:cNvPr id="6" name="Slide Number Placeholder 5"/>
          <p:cNvSpPr>
            <a:spLocks noGrp="1"/>
          </p:cNvSpPr>
          <p:nvPr>
            <p:ph type="sldNum" sz="quarter" idx="12"/>
          </p:nvPr>
        </p:nvSpPr>
        <p:spPr/>
        <p:txBody>
          <a:bodyPr/>
          <a:lstStyle/>
          <a:p>
            <a:pPr>
              <a:defRPr/>
            </a:pPr>
            <a:r>
              <a:rPr lang="en-US"/>
              <a:t>8-</a:t>
            </a:r>
            <a:fld id="{E6587BD9-90AE-4BC7-87BF-A1863F0E6FD6}" type="slidenum">
              <a:rPr lang="en-US"/>
              <a:pPr>
                <a:defRPr/>
              </a:pPr>
              <a:t>9</a:t>
            </a:fld>
            <a:endParaRPr lang="en-US"/>
          </a:p>
        </p:txBody>
      </p:sp>
      <p:sp>
        <p:nvSpPr>
          <p:cNvPr id="31748" name="Rectangle 2"/>
          <p:cNvSpPr>
            <a:spLocks noGrp="1" noChangeArrowheads="1"/>
          </p:cNvSpPr>
          <p:nvPr>
            <p:ph type="title"/>
          </p:nvPr>
        </p:nvSpPr>
        <p:spPr/>
        <p:txBody>
          <a:bodyPr/>
          <a:lstStyle/>
          <a:p>
            <a:pPr eaLnBrk="1" hangingPunct="1"/>
            <a:r>
              <a:rPr lang="en-US" smtClean="0"/>
              <a:t>Data Dictionary Categories</a:t>
            </a:r>
          </a:p>
        </p:txBody>
      </p:sp>
      <p:sp>
        <p:nvSpPr>
          <p:cNvPr id="31749" name="Rectangle 3"/>
          <p:cNvSpPr>
            <a:spLocks noGrp="1" noChangeArrowheads="1"/>
          </p:cNvSpPr>
          <p:nvPr>
            <p:ph type="body" idx="1"/>
          </p:nvPr>
        </p:nvSpPr>
        <p:spPr/>
        <p:txBody>
          <a:bodyPr/>
          <a:lstStyle/>
          <a:p>
            <a:pPr eaLnBrk="1" hangingPunct="1"/>
            <a:r>
              <a:rPr lang="en-US" smtClean="0"/>
              <a:t>Data flows</a:t>
            </a:r>
          </a:p>
          <a:p>
            <a:pPr eaLnBrk="1" hangingPunct="1"/>
            <a:r>
              <a:rPr lang="en-US" smtClean="0"/>
              <a:t>Data structures</a:t>
            </a:r>
          </a:p>
          <a:p>
            <a:pPr eaLnBrk="1" hangingPunct="1"/>
            <a:r>
              <a:rPr lang="en-US" smtClean="0"/>
              <a:t>Elements</a:t>
            </a:r>
          </a:p>
          <a:p>
            <a:pPr eaLnBrk="1" hangingPunct="1"/>
            <a:r>
              <a:rPr lang="en-US" smtClean="0"/>
              <a:t>Data stores</a:t>
            </a:r>
          </a:p>
        </p:txBody>
      </p:sp>
    </p:spTree>
  </p:cSld>
  <p:clrMapOvr>
    <a:masterClrMapping/>
  </p:clrMapOvr>
</p:sld>
</file>

<file path=ppt/theme/theme1.xml><?xml version="1.0" encoding="utf-8"?>
<a:theme xmlns:a="http://schemas.openxmlformats.org/drawingml/2006/main" name="1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 Master 2007">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7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8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9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0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1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2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2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3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3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3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3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3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3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3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3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3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3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3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3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3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4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4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4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4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4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4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4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4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4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4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4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4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4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5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5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5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5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5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5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5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5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5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5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5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5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5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5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6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6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6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 Master 2007">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7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7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7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8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8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8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8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8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8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8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8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8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8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8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8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8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9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9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9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9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9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9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9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9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9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9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9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9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9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9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3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4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5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6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2126</TotalTime>
  <Words>3809</Words>
  <Application>Microsoft Office PowerPoint</Application>
  <PresentationFormat>On-screen Show (4:3)</PresentationFormat>
  <Paragraphs>573</Paragraphs>
  <Slides>57</Slides>
  <Notes>57</Notes>
  <HiddenSlides>0</HiddenSlides>
  <MMClips>0</MMClips>
  <ScaleCrop>false</ScaleCrop>
  <HeadingPairs>
    <vt:vector size="6" baseType="variant">
      <vt:variant>
        <vt:lpstr>Fonts Used</vt:lpstr>
      </vt:variant>
      <vt:variant>
        <vt:i4>5</vt:i4>
      </vt:variant>
      <vt:variant>
        <vt:lpstr>Theme</vt:lpstr>
      </vt:variant>
      <vt:variant>
        <vt:i4>22</vt:i4>
      </vt:variant>
      <vt:variant>
        <vt:lpstr>Slide Titles</vt:lpstr>
      </vt:variant>
      <vt:variant>
        <vt:i4>57</vt:i4>
      </vt:variant>
    </vt:vector>
  </HeadingPairs>
  <TitlesOfParts>
    <vt:vector size="84" baseType="lpstr">
      <vt:lpstr>Arial</vt:lpstr>
      <vt:lpstr>ＭＳ Ｐゴシック</vt:lpstr>
      <vt:lpstr>Tahoma</vt:lpstr>
      <vt:lpstr>Wingdings</vt:lpstr>
      <vt:lpstr>Times New Roman</vt:lpstr>
      <vt:lpstr>1_Kendall Master 2007</vt:lpstr>
      <vt:lpstr>2_Kendall Master 2007</vt:lpstr>
      <vt:lpstr>kendall8eTemplateA</vt:lpstr>
      <vt:lpstr>1_kendall8eTemplateA</vt:lpstr>
      <vt:lpstr>2_kendall8eTemplateA</vt:lpstr>
      <vt:lpstr>3_kendall8eTemplateA</vt:lpstr>
      <vt:lpstr>4_kendall8eTemplateA</vt:lpstr>
      <vt:lpstr>5_kendall8eTemplateA</vt:lpstr>
      <vt:lpstr>6_kendall8eTemplateA</vt:lpstr>
      <vt:lpstr>7_kendall8eTemplateA</vt:lpstr>
      <vt:lpstr>8_kendall8eTemplateA</vt:lpstr>
      <vt:lpstr>9_kendall8eTemplateA</vt:lpstr>
      <vt:lpstr>10_kendall8eTemplateA</vt:lpstr>
      <vt:lpstr>11_kendall8eTemplateA</vt:lpstr>
      <vt:lpstr>12_kendall8eTemplateA</vt:lpstr>
      <vt:lpstr>13_kendall8eTemplateA</vt:lpstr>
      <vt:lpstr>14_kendall8eTemplateA</vt:lpstr>
      <vt:lpstr>15_kendall8eTemplateA</vt:lpstr>
      <vt:lpstr>16_kendall8eTemplateA</vt:lpstr>
      <vt:lpstr>17_kendall8eTemplateA</vt:lpstr>
      <vt:lpstr>18_kendall8eTemplateA</vt:lpstr>
      <vt:lpstr>19_kendall8eTemplateA</vt:lpstr>
      <vt:lpstr>Analyzing Systems Using Data Dictionaries</vt:lpstr>
      <vt:lpstr>Learning Objectives</vt:lpstr>
      <vt:lpstr>Cataloging</vt:lpstr>
      <vt:lpstr>Major Topics</vt:lpstr>
      <vt:lpstr>The Data Dictionary</vt:lpstr>
      <vt:lpstr>Need for Understanding the Data Dictionary</vt:lpstr>
      <vt:lpstr>The Data Repository</vt:lpstr>
      <vt:lpstr>How Data Dictionaries Relate to Data Flow Diagrams (Figure 8.1)</vt:lpstr>
      <vt:lpstr>Data Dictionary Categories</vt:lpstr>
      <vt:lpstr>Defining the Data Flow </vt:lpstr>
      <vt:lpstr>An Example of a Data Flow Description from World’s Trend Catalog Division (Figure 8.3)</vt:lpstr>
      <vt:lpstr>Describing Data Structures</vt:lpstr>
      <vt:lpstr>Algebraic Notation</vt:lpstr>
      <vt:lpstr>Data Structure Example for Adding a Customer Order at World’s Trend Catalog Division  (Figure 8.4)</vt:lpstr>
      <vt:lpstr>Structural Records</vt:lpstr>
      <vt:lpstr>Structural Records Used in Different Systems</vt:lpstr>
      <vt:lpstr>Structural Record Example</vt:lpstr>
      <vt:lpstr>Logical and Physical Data Structures</vt:lpstr>
      <vt:lpstr>Physical Data Structures</vt:lpstr>
      <vt:lpstr>An Element Description Form Example from World’s Trend Catalog Division (Figure 8.6)</vt:lpstr>
      <vt:lpstr>Data Element Characteristics</vt:lpstr>
      <vt:lpstr>Element ID</vt:lpstr>
      <vt:lpstr>The Name of the Element</vt:lpstr>
      <vt:lpstr>Aliases</vt:lpstr>
      <vt:lpstr>Short Description of the Element</vt:lpstr>
      <vt:lpstr>Element Is Base or Derived</vt:lpstr>
      <vt:lpstr>Element Length</vt:lpstr>
      <vt:lpstr>Element Length Considerations</vt:lpstr>
      <vt:lpstr>Name and Address Length</vt:lpstr>
      <vt:lpstr>Data Truncation</vt:lpstr>
      <vt:lpstr>Type of Data</vt:lpstr>
      <vt:lpstr>Some Examples of Data Formats Used in PC Systems (Figure 8.7)</vt:lpstr>
      <vt:lpstr>Format Character Codes  (Figure 8.8)</vt:lpstr>
      <vt:lpstr>Validation Criteria</vt:lpstr>
      <vt:lpstr>Default Value</vt:lpstr>
      <vt:lpstr>Comment or Remarks Area</vt:lpstr>
      <vt:lpstr>Data Stores</vt:lpstr>
      <vt:lpstr>Describing the Data Store</vt:lpstr>
      <vt:lpstr>Describing the Data Store (continued)</vt:lpstr>
      <vt:lpstr>Example of a Data Store Form for World’s Trend Catalog Division (Figure 8.9)</vt:lpstr>
      <vt:lpstr>Creating the Data Dictionary</vt:lpstr>
      <vt:lpstr>Two Data Flow Diagrams and Corresponding Data Dictionary Entries for Producing an Employee Paycheck (Figure 8.11)</vt:lpstr>
      <vt:lpstr>Analyzing Input and Output</vt:lpstr>
      <vt:lpstr>An Example of an Input/Output Analysis Form for World’s Trend Catalog Division (Figure 8.12)</vt:lpstr>
      <vt:lpstr>Developing Data Stores</vt:lpstr>
      <vt:lpstr>Using the Data Dictionary</vt:lpstr>
      <vt:lpstr>Create Screens, Reports, and Forms</vt:lpstr>
      <vt:lpstr>Analyze the System Design, Detecting Flaws and Areas that Need Clarification</vt:lpstr>
      <vt:lpstr>Using Data Dictionaries to Create XML</vt:lpstr>
      <vt:lpstr>Using Data Dictionaries to  Create XML (continued)</vt:lpstr>
      <vt:lpstr>Using a Data Dictionary Entry to Develop XML Content: The XML Document Mirrors the Data Dictionary Structure (Figure 8.16) </vt:lpstr>
      <vt:lpstr>XML Document Type Definitions </vt:lpstr>
      <vt:lpstr>A Document Type Definition for the Customer XML Document (Figure 8.17)</vt:lpstr>
      <vt:lpstr>XML Schemas</vt:lpstr>
      <vt:lpstr>Summary</vt:lpstr>
      <vt:lpstr>Summary (continued)</vt:lpstr>
      <vt:lpstr>Slide 57</vt:lpstr>
    </vt:vector>
  </TitlesOfParts>
  <Company>Buena Vista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Assuming the Role of the Systems Analyst</dc:title>
  <dc:creator>BVU User</dc:creator>
  <cp:lastModifiedBy>Yaw Missah</cp:lastModifiedBy>
  <cp:revision>108</cp:revision>
  <dcterms:created xsi:type="dcterms:W3CDTF">2007-01-08T03:01:13Z</dcterms:created>
  <dcterms:modified xsi:type="dcterms:W3CDTF">2015-12-26T15:14:54Z</dcterms:modified>
</cp:coreProperties>
</file>